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306" r:id="rId3"/>
    <p:sldId id="259" r:id="rId4"/>
    <p:sldId id="291" r:id="rId5"/>
    <p:sldId id="299" r:id="rId6"/>
    <p:sldId id="261" r:id="rId7"/>
    <p:sldId id="268" r:id="rId8"/>
    <p:sldId id="269" r:id="rId9"/>
    <p:sldId id="270" r:id="rId10"/>
    <p:sldId id="305" r:id="rId11"/>
    <p:sldId id="274" r:id="rId12"/>
    <p:sldId id="273" r:id="rId13"/>
    <p:sldId id="275" r:id="rId14"/>
    <p:sldId id="278" r:id="rId15"/>
    <p:sldId id="279" r:id="rId16"/>
    <p:sldId id="281" r:id="rId17"/>
    <p:sldId id="282" r:id="rId18"/>
    <p:sldId id="283" r:id="rId19"/>
    <p:sldId id="284" r:id="rId20"/>
    <p:sldId id="286" r:id="rId21"/>
    <p:sldId id="287" r:id="rId22"/>
    <p:sldId id="289" r:id="rId23"/>
    <p:sldId id="300" r:id="rId24"/>
    <p:sldId id="301" r:id="rId25"/>
    <p:sldId id="302" r:id="rId26"/>
    <p:sldId id="303" r:id="rId27"/>
    <p:sldId id="304" r:id="rId28"/>
    <p:sldId id="290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65" r:id="rId37"/>
    <p:sldId id="266" r:id="rId3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272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04AA7-269F-472E-9278-E760DAA0EFAF}" type="datetimeFigureOut">
              <a:rPr lang="pt-BR" smtClean="0"/>
              <a:pPr/>
              <a:t>03/08/2015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5267-1555-4C78-BCBB-309D5B96399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04AA7-269F-472E-9278-E760DAA0EFAF}" type="datetimeFigureOut">
              <a:rPr lang="pt-BR" smtClean="0"/>
              <a:pPr/>
              <a:t>03/08/2015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5267-1555-4C78-BCBB-309D5B96399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04AA7-269F-472E-9278-E760DAA0EFAF}" type="datetimeFigureOut">
              <a:rPr lang="pt-BR" smtClean="0"/>
              <a:pPr/>
              <a:t>03/08/2015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5267-1555-4C78-BCBB-309D5B96399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04AA7-269F-472E-9278-E760DAA0EFAF}" type="datetimeFigureOut">
              <a:rPr lang="pt-BR" smtClean="0"/>
              <a:pPr/>
              <a:t>03/08/2015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5267-1555-4C78-BCBB-309D5B96399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04AA7-269F-472E-9278-E760DAA0EFAF}" type="datetimeFigureOut">
              <a:rPr lang="pt-BR" smtClean="0"/>
              <a:pPr/>
              <a:t>03/08/2015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5267-1555-4C78-BCBB-309D5B96399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04AA7-269F-472E-9278-E760DAA0EFAF}" type="datetimeFigureOut">
              <a:rPr lang="pt-BR" smtClean="0"/>
              <a:pPr/>
              <a:t>03/08/2015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5267-1555-4C78-BCBB-309D5B96399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04AA7-269F-472E-9278-E760DAA0EFAF}" type="datetimeFigureOut">
              <a:rPr lang="pt-BR" smtClean="0"/>
              <a:pPr/>
              <a:t>03/08/2015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5267-1555-4C78-BCBB-309D5B96399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04AA7-269F-472E-9278-E760DAA0EFAF}" type="datetimeFigureOut">
              <a:rPr lang="pt-BR" smtClean="0"/>
              <a:pPr/>
              <a:t>03/08/2015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5267-1555-4C78-BCBB-309D5B96399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04AA7-269F-472E-9278-E760DAA0EFAF}" type="datetimeFigureOut">
              <a:rPr lang="pt-BR" smtClean="0"/>
              <a:pPr/>
              <a:t>03/08/2015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5267-1555-4C78-BCBB-309D5B96399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04AA7-269F-472E-9278-E760DAA0EFAF}" type="datetimeFigureOut">
              <a:rPr lang="pt-BR" smtClean="0"/>
              <a:pPr/>
              <a:t>03/08/2015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5267-1555-4C78-BCBB-309D5B96399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04AA7-269F-472E-9278-E760DAA0EFAF}" type="datetimeFigureOut">
              <a:rPr lang="pt-BR" smtClean="0"/>
              <a:pPr/>
              <a:t>03/08/2015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5267-1555-4C78-BCBB-309D5B96399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804AA7-269F-472E-9278-E760DAA0EFAF}" type="datetimeFigureOut">
              <a:rPr lang="pt-BR" smtClean="0"/>
              <a:pPr/>
              <a:t>03/08/2015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45267-1555-4C78-BCBB-309D5B96399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-1946"/>
            <a:ext cx="9166213" cy="860426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2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ENSINO (DOUTRINA) SOCIAL DA IGREJA</a:t>
            </a:r>
            <a:endParaRPr lang="pt-BR" sz="3200" b="1" dirty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143240" y="6357958"/>
            <a:ext cx="6000761" cy="500042"/>
          </a:xfrm>
        </p:spPr>
        <p:txBody>
          <a:bodyPr>
            <a:noAutofit/>
          </a:bodyPr>
          <a:lstStyle/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pt-BR" sz="1600" dirty="0" smtClean="0">
                <a:solidFill>
                  <a:schemeClr val="tx1"/>
                </a:solidFill>
                <a:latin typeface="Bradley Hand ITC" pitchFamily="66" charset="0"/>
              </a:rPr>
              <a:t>Edon Fonseca Borges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pt-BR" sz="1100" dirty="0" smtClean="0">
                <a:solidFill>
                  <a:schemeClr val="tx1"/>
                </a:solidFill>
              </a:rPr>
              <a:t>Catequista na paróquia São Francisco de Paula de Monte Santo de Minas – MG. Diocese de Guaxupé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pt-BR" sz="1600" dirty="0"/>
          </a:p>
        </p:txBody>
      </p:sp>
      <p:sp>
        <p:nvSpPr>
          <p:cNvPr id="4" name="Subtítulo 2"/>
          <p:cNvSpPr txBox="1">
            <a:spLocks/>
          </p:cNvSpPr>
          <p:nvPr/>
        </p:nvSpPr>
        <p:spPr>
          <a:xfrm>
            <a:off x="1042988" y="4652963"/>
            <a:ext cx="8101012" cy="633412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pt-BR" sz="2600" dirty="0">
              <a:solidFill>
                <a:schemeClr val="tx2">
                  <a:shade val="30000"/>
                  <a:satMod val="1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8197" name="Picture 6" descr="http://1.bp.blogspot.com/_5VtSAI5n-Js/TOxUOAH-KGI/AAAAAAAABSU/dxinrvO3NZA/s1600/gd_imager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44000" cy="537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t.r4.com.br/imagens/editor/280/imagem/somosigles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71612"/>
            <a:ext cx="4000528" cy="5072098"/>
          </a:xfrm>
          <a:prstGeom prst="rect">
            <a:avLst/>
          </a:prstGeom>
          <a:noFill/>
        </p:spPr>
      </p:pic>
      <p:sp>
        <p:nvSpPr>
          <p:cNvPr id="3" name="CaixaDeTexto 2"/>
          <p:cNvSpPr txBox="1"/>
          <p:nvPr/>
        </p:nvSpPr>
        <p:spPr>
          <a:xfrm>
            <a:off x="714348" y="285728"/>
            <a:ext cx="80724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Porque nossa fé não é assunto privado, nem se resume a práticas de devoção ou a “ir à Igreja”. A verdadeira religião tem a ver com cidadania, com a vida profissional e engajamentos políticos.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2428860" y="1357298"/>
            <a:ext cx="60722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A separação entre fé e vida é um dos piores erros em que muito cristãos incidem, como nos lembrou o Concílio Vaticano II: “</a:t>
            </a:r>
            <a:r>
              <a:rPr lang="pt-BR" b="1" i="1" dirty="0" smtClean="0"/>
              <a:t>O divórcio entre a fé que professam e o comportamento cotidiano de muitos deve ser contado entre os mais graves erros do nosso tempo.</a:t>
            </a:r>
            <a:r>
              <a:rPr lang="pt-BR" dirty="0" smtClean="0"/>
              <a:t>” (GS 43)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1785918" y="2928934"/>
            <a:ext cx="7072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Somos chamados a conviver em paz, no respeito mútuo, na colaboração entre sociedade e Estado. Deveríamos poder sair à rua sem medo de sermos assaltados, poder confiar na honestidade de quem exerce um cargo público e no respeito aos direitos constitucionais das pessoas.</a:t>
            </a:r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>
            <a:off x="3857620" y="4429132"/>
            <a:ext cx="5143536" cy="230832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pt-PT" dirty="0" smtClean="0"/>
              <a:t>“</a:t>
            </a:r>
            <a:r>
              <a:rPr lang="pt-PT" i="1" dirty="0" smtClean="0"/>
              <a:t>Se um “cristão” diz que o mundo não tem conserto, que o fiel não deve se preocupar com os males da humanidade, mas apenas rezar, rezar, rezar bastante, essa pessoa deixou de ser cristã. O cristianismo é religião de salvação, a figura do Salvador lhe é essencial. Quem diz que o mundo não precisa mudar tirou Jesus Cristo do seu horizonte; pode ser pessoa muito religiosa, cristã não é</a:t>
            </a:r>
            <a:r>
              <a:rPr lang="pt-PT" dirty="0" smtClean="0"/>
              <a:t>.” </a:t>
            </a:r>
            <a:r>
              <a:rPr lang="pt-PT" sz="1200" dirty="0" smtClean="0"/>
              <a:t>(Pe. José Luiz Gonzaga do Prado)</a:t>
            </a:r>
            <a:endParaRPr lang="pt-BR" sz="12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kofi%20ann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357186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11239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838200" indent="-838200" algn="ctr">
              <a:defRPr/>
            </a:pPr>
            <a:r>
              <a:rPr lang="pt-BR" sz="4000" i="1" dirty="0">
                <a:solidFill>
                  <a:schemeClr val="tx2"/>
                </a:solidFill>
              </a:rPr>
              <a:t>Sensibilidade ao sofrimento do outro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635375" y="2571744"/>
            <a:ext cx="5508625" cy="214314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75000"/>
              <a:buFont typeface="Monotype Sorts"/>
              <a:buNone/>
              <a:defRPr/>
            </a:pPr>
            <a:r>
              <a:rPr lang="pt-BR" sz="3600" dirty="0"/>
              <a:t>Os cinco maiores problemas do mundo, segundo Kofi Annan </a:t>
            </a:r>
            <a:r>
              <a:rPr lang="pt-BR" sz="2000" dirty="0"/>
              <a:t>(ex-secretário geral da ONU):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/>
              <a:buNone/>
              <a:defRPr/>
            </a:pPr>
            <a:endParaRPr lang="pt-BR" sz="3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3071802" y="3429000"/>
            <a:ext cx="5786478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75000"/>
              <a:buFont typeface="Monotype Sorts"/>
              <a:buNone/>
              <a:defRPr/>
            </a:pPr>
            <a:r>
              <a:rPr lang="pt-BR" dirty="0" smtClean="0"/>
              <a:t>Pobreza e desigualdade:</a:t>
            </a: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75000"/>
              <a:defRPr/>
            </a:pPr>
            <a:r>
              <a:rPr lang="pt-BR" dirty="0" smtClean="0"/>
              <a:t>30 milhões de pessoas têm moradia precária no Brasil.</a:t>
            </a:r>
            <a:endParaRPr lang="pt-BR" dirty="0"/>
          </a:p>
        </p:txBody>
      </p:sp>
      <p:pic>
        <p:nvPicPr>
          <p:cNvPr id="25602" name="Picture 2" descr="http://imgs-srzd.s3.amazonaws.com/srzd/upload/f/a/favelassp4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486274"/>
            <a:ext cx="4457700" cy="2371726"/>
          </a:xfrm>
          <a:prstGeom prst="rect">
            <a:avLst/>
          </a:prstGeom>
          <a:noFill/>
        </p:spPr>
      </p:pic>
      <p:pic>
        <p:nvPicPr>
          <p:cNvPr id="25604" name="Picture 4" descr="http://www.progresso.com.br/media/images/5632/30208/516d424d9a23656fd0ea688227bdbcb5a98cc6e3f77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0"/>
            <a:ext cx="5357818" cy="3214686"/>
          </a:xfrm>
          <a:prstGeom prst="rect">
            <a:avLst/>
          </a:prstGeom>
          <a:noFill/>
        </p:spPr>
      </p:pic>
      <p:pic>
        <p:nvPicPr>
          <p:cNvPr id="25606" name="Picture 6" descr="http://agenciabrasil.ebc.com.br/sites/_agenciabrasil2013/files/styles/interna_grande/public/fotos/910235-moradores_complexo%20da%20mare_5409.jpg?itok=ppDH7KH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4429132"/>
            <a:ext cx="4714876" cy="2428868"/>
          </a:xfrm>
          <a:prstGeom prst="rect">
            <a:avLst/>
          </a:prstGeom>
          <a:noFill/>
        </p:spPr>
      </p:pic>
      <p:pic>
        <p:nvPicPr>
          <p:cNvPr id="25608" name="Picture 8" descr="http://www.uni-vos.com/Imagens/desigualdade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000496" cy="3286124"/>
          </a:xfrm>
          <a:prstGeom prst="rect">
            <a:avLst/>
          </a:prstGeom>
          <a:noFill/>
        </p:spPr>
      </p:pic>
      <p:pic>
        <p:nvPicPr>
          <p:cNvPr id="25610" name="Picture 10" descr="http://igshalon.com/iswp/wp-content/uploads/2014/02/numero-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8" y="3357562"/>
            <a:ext cx="1571636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85720" y="2428868"/>
            <a:ext cx="8750330" cy="135732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75000"/>
              <a:buFont typeface="Monotype Sorts"/>
              <a:buNone/>
              <a:defRPr/>
            </a:pPr>
            <a:r>
              <a:rPr lang="pt-BR" sz="3600" dirty="0" smtClean="0"/>
              <a:t>Degradação </a:t>
            </a:r>
            <a:r>
              <a:rPr lang="pt-BR" sz="3600" dirty="0"/>
              <a:t>do meio-ambiente e exploração não sustentada dos recursos naturais</a:t>
            </a:r>
          </a:p>
        </p:txBody>
      </p:sp>
      <p:pic>
        <p:nvPicPr>
          <p:cNvPr id="3" name="Picture 6" descr="18146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4000504"/>
            <a:ext cx="335758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AutoShape 2" descr="Resultado de imagem para número 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29700" name="Picture 4" descr="http://mensagens.culturamix.com/blog/wp-content/gallery/amor-e-atencao/amor-e-atencao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85728"/>
            <a:ext cx="1928826" cy="1643073"/>
          </a:xfrm>
          <a:prstGeom prst="rect">
            <a:avLst/>
          </a:prstGeom>
          <a:noFill/>
        </p:spPr>
      </p:pic>
      <p:pic>
        <p:nvPicPr>
          <p:cNvPr id="29702" name="Picture 6" descr="http://www.atitudessustentaveis.com.br/wp-content/uploads/2013/01/Im%C3%B3veis-Sustent%C3%A1veis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10150" y="0"/>
            <a:ext cx="4133850" cy="2143116"/>
          </a:xfrm>
          <a:prstGeom prst="rect">
            <a:avLst/>
          </a:prstGeom>
          <a:noFill/>
        </p:spPr>
      </p:pic>
      <p:pic>
        <p:nvPicPr>
          <p:cNvPr id="29704" name="Picture 8" descr="http://meioambiente.culturamix.com/blog/wp-content/uploads/2010/06/Degra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071942"/>
            <a:ext cx="2928926" cy="2571751"/>
          </a:xfrm>
          <a:prstGeom prst="rect">
            <a:avLst/>
          </a:prstGeom>
          <a:noFill/>
        </p:spPr>
      </p:pic>
      <p:pic>
        <p:nvPicPr>
          <p:cNvPr id="29706" name="Picture 10" descr="https://jubinhacontato.files.wordpress.com/2013/05/015938931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41" y="4071942"/>
            <a:ext cx="2428859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https://encrypted-tbn0.gstatic.com/images?q=tbn:ANd9GcTGqoyiaE1HumUlyzkNlgzf_Ru6N_-Grw9PiBpSpJ7gYqspM9D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30083">
            <a:off x="111405" y="2925880"/>
            <a:ext cx="23622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8" descr="http://media.modbee.com/smedia/2014/08/05/07/01/400-17tbFD.AuSt.55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905375"/>
            <a:ext cx="4681537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 descr="https://lociertosincensura.files.wordpress.com/2014/07/ataques-aereos-israelies-a-poblacion-civil-de-gaz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2285992"/>
            <a:ext cx="27368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6" descr="http://3.bp.blogspot.com/-5afx3QgaD4Q/UKlw9GK42dI/AAAAAAAAGPs/NQfXs2yn5a0/s1600/Captura+de+tela+2012-11-18+a%CC%80s+21.36.0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734661">
            <a:off x="6425945" y="1928410"/>
            <a:ext cx="2328344" cy="1996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ângulo 5"/>
          <p:cNvSpPr/>
          <p:nvPr/>
        </p:nvSpPr>
        <p:spPr>
          <a:xfrm>
            <a:off x="3714744" y="428604"/>
            <a:ext cx="54292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dirty="0" smtClean="0"/>
              <a:t>Guerras Civis: onde morrem mais mulheres e crianças do que soldados</a:t>
            </a:r>
            <a:endParaRPr lang="pt-BR" sz="2800" dirty="0"/>
          </a:p>
        </p:txBody>
      </p:sp>
      <p:pic>
        <p:nvPicPr>
          <p:cNvPr id="30722" name="Picture 2" descr="http://mensagens.culturamix.com/blog/wp-content/gallery/romantismo-e-seducao/romantismo-e-seducao-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214291"/>
            <a:ext cx="1571636" cy="1714512"/>
          </a:xfrm>
          <a:prstGeom prst="rect">
            <a:avLst/>
          </a:prstGeom>
          <a:noFill/>
        </p:spPr>
      </p:pic>
      <p:pic>
        <p:nvPicPr>
          <p:cNvPr id="8" name="Picture 6" descr="twip_2003_1016_04"/>
          <p:cNvPicPr>
            <a:picLocks noChangeAspect="1" noChangeArrowheads="1"/>
          </p:cNvPicPr>
          <p:nvPr/>
        </p:nvPicPr>
        <p:blipFill>
          <a:blip r:embed="rId7"/>
          <a:srcRect t="1363" r="1755" b="14517"/>
          <a:stretch>
            <a:fillRect/>
          </a:stretch>
        </p:blipFill>
        <p:spPr bwMode="auto">
          <a:xfrm>
            <a:off x="5857884" y="4481512"/>
            <a:ext cx="298767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571604" y="285728"/>
            <a:ext cx="75723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 smtClean="0"/>
              <a:t>Terrorismo e armas de destruição em massa</a:t>
            </a:r>
            <a:endParaRPr lang="pt-BR" sz="3200" dirty="0"/>
          </a:p>
        </p:txBody>
      </p:sp>
      <p:pic>
        <p:nvPicPr>
          <p:cNvPr id="32770" name="Picture 2" descr="http://www.laspegatinas.net/imagenes/20100409/numeros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1500198" cy="1643073"/>
          </a:xfrm>
          <a:prstGeom prst="rect">
            <a:avLst/>
          </a:prstGeom>
          <a:noFill/>
        </p:spPr>
      </p:pic>
      <p:pic>
        <p:nvPicPr>
          <p:cNvPr id="5" name="Picture 10" descr="http://og.infg.com.br/in/13666862-16a-a84/FT1500A/550/2014-743741434-20140819211903309rts.jpg_201408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1142984"/>
            <a:ext cx="442912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http://assets2.exame.abril.com.br/assets/images/2015/2/527910/size_810_16_9_estado_islamico_decapita_coptas_crist%C3%A3os_eg%C3%ADpcios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25" y="4071938"/>
            <a:ext cx="81438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Imagen3"/>
          <p:cNvPicPr>
            <a:picLocks noChangeAspect="1" noChangeArrowheads="1"/>
          </p:cNvPicPr>
          <p:nvPr/>
        </p:nvPicPr>
        <p:blipFill>
          <a:blip r:embed="rId5"/>
          <a:srcRect l="10448" t="716"/>
          <a:stretch>
            <a:fillRect/>
          </a:stretch>
        </p:blipFill>
        <p:spPr bwMode="auto">
          <a:xfrm>
            <a:off x="0" y="1857364"/>
            <a:ext cx="378618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71472" y="785795"/>
            <a:ext cx="49292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dirty="0" smtClean="0"/>
              <a:t>Desconfiança entre pessoas de diferentes religiões: </a:t>
            </a:r>
            <a:r>
              <a:rPr lang="pt-BR" sz="2400" cap="all" dirty="0" smtClean="0"/>
              <a:t>intolerância</a:t>
            </a:r>
            <a:endParaRPr lang="pt-BR" sz="2400" dirty="0"/>
          </a:p>
        </p:txBody>
      </p:sp>
      <p:pic>
        <p:nvPicPr>
          <p:cNvPr id="33794" name="Picture 2" descr="https://encrypted-tbn2.gstatic.com/images?q=tbn:ANd9GcTs0JKq5pTF1n4b7w9AHLqHu9t0k8mRjKsfutDEC4bOFE5UUIB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3116"/>
            <a:ext cx="1500197" cy="1571635"/>
          </a:xfrm>
          <a:prstGeom prst="rect">
            <a:avLst/>
          </a:prstGeom>
          <a:noFill/>
        </p:spPr>
      </p:pic>
      <p:pic>
        <p:nvPicPr>
          <p:cNvPr id="4" name="Picture 8" descr="https://latuffcartoons.files.wordpress.com/2013/04/sai-toleranci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286000"/>
            <a:ext cx="407193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http://www.debatesculturais.com.br/wp-content/uploads/Intoler%C3%A2ncia-religios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71876"/>
            <a:ext cx="2643187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://4.bp.blogspot.com/-_fMKMi0gTEA/Ty6Pfb1B-bI/AAAAAAAAAek/JvpkScAdBek/s1600/ir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38" y="1"/>
            <a:ext cx="3357562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14290"/>
            <a:ext cx="4286249" cy="766785"/>
          </a:xfrm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>
            <a:normAutofit/>
          </a:bodyPr>
          <a:lstStyle/>
          <a:p>
            <a:pPr>
              <a:defRPr/>
            </a:pPr>
            <a:r>
              <a:rPr lang="pt-BR" dirty="0" smtClean="0"/>
              <a:t>Momento Novo</a:t>
            </a:r>
          </a:p>
        </p:txBody>
      </p:sp>
      <p:sp>
        <p:nvSpPr>
          <p:cNvPr id="1945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-785850" y="1196975"/>
            <a:ext cx="4572032" cy="5072063"/>
          </a:xfrm>
          <a:noFill/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pt-BR" dirty="0" smtClean="0"/>
              <a:t>          </a:t>
            </a:r>
            <a:r>
              <a:rPr lang="pt-BR" u="sng" dirty="0" smtClean="0"/>
              <a:t>Caracterizado: </a:t>
            </a:r>
          </a:p>
          <a:p>
            <a:pPr lvl="2"/>
            <a:r>
              <a:rPr lang="pt-BR" sz="3600" dirty="0" smtClean="0"/>
              <a:t>Pluralismo</a:t>
            </a:r>
          </a:p>
          <a:p>
            <a:pPr lvl="2"/>
            <a:r>
              <a:rPr lang="pt-BR" sz="3600" dirty="0" err="1" smtClean="0"/>
              <a:t>Descartabilidade</a:t>
            </a:r>
            <a:endParaRPr lang="pt-BR" sz="3600" dirty="0" smtClean="0"/>
          </a:p>
          <a:p>
            <a:pPr lvl="2"/>
            <a:r>
              <a:rPr lang="pt-BR" sz="3600" dirty="0" smtClean="0"/>
              <a:t>Utilitarismo</a:t>
            </a:r>
          </a:p>
          <a:p>
            <a:pPr lvl="2"/>
            <a:r>
              <a:rPr lang="pt-BR" sz="3600" dirty="0" smtClean="0"/>
              <a:t>Imediatismo</a:t>
            </a:r>
          </a:p>
          <a:p>
            <a:pPr lvl="2"/>
            <a:r>
              <a:rPr lang="pt-BR" sz="3600" dirty="0" smtClean="0"/>
              <a:t>Emotividade</a:t>
            </a:r>
          </a:p>
          <a:p>
            <a:pPr lvl="2"/>
            <a:r>
              <a:rPr lang="pt-BR" sz="3600" dirty="0" smtClean="0"/>
              <a:t>Esteticismo</a:t>
            </a:r>
          </a:p>
        </p:txBody>
      </p:sp>
      <p:pic>
        <p:nvPicPr>
          <p:cNvPr id="19460" name="Picture 5" descr="http://www.napec.org/wp-content/uploads/2010/03/1175080_direcciones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0"/>
            <a:ext cx="212407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7" descr="http://brasil.indymedia.org/images/2008/07/42436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2276475"/>
            <a:ext cx="3851275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9" descr="http://profedusantos.files.wordpress.com/2010/02/imediatismo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777430">
            <a:off x="2961815" y="4019723"/>
            <a:ext cx="252095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11" descr="http://dicasderoteiro.files.wordpress.com/2011/12/emotions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501808">
            <a:off x="3035211" y="1265207"/>
            <a:ext cx="2303462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3" descr="http://www.leandropersonal.com/wp-content/uploads/2009/11/imediatism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5157788"/>
            <a:ext cx="2484437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148263" y="765175"/>
            <a:ext cx="3995737" cy="15843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pt-BR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0483" name="Espaço Reservado para Conteúdo 2"/>
          <p:cNvSpPr>
            <a:spLocks noGrp="1"/>
          </p:cNvSpPr>
          <p:nvPr>
            <p:ph idx="1"/>
          </p:nvPr>
        </p:nvSpPr>
        <p:spPr>
          <a:xfrm>
            <a:off x="500034" y="4000500"/>
            <a:ext cx="8434416" cy="2247900"/>
          </a:xfrm>
        </p:spPr>
        <p:txBody>
          <a:bodyPr>
            <a:normAutofit/>
          </a:bodyPr>
          <a:lstStyle/>
          <a:p>
            <a:pPr algn="just" eaLnBrk="1" hangingPunct="1"/>
            <a:r>
              <a:rPr lang="pt-BR" dirty="0" smtClean="0"/>
              <a:t>Revolução Industrial</a:t>
            </a:r>
          </a:p>
          <a:p>
            <a:pPr algn="just" eaLnBrk="1" hangingPunct="1"/>
            <a:r>
              <a:rPr lang="pt-BR" dirty="0" smtClean="0"/>
              <a:t>Conflito: Capitalismo e os economistas liberais X Socialismo e análise marxista da sociedade</a:t>
            </a:r>
          </a:p>
          <a:p>
            <a:pPr algn="just" eaLnBrk="1" hangingPunct="1"/>
            <a:r>
              <a:rPr lang="pt-BR" dirty="0" smtClean="0"/>
              <a:t>Leão XIII e a </a:t>
            </a:r>
            <a:r>
              <a:rPr lang="pt-BR" i="1" dirty="0" err="1" smtClean="0"/>
              <a:t>Rerum</a:t>
            </a:r>
            <a:r>
              <a:rPr lang="pt-BR" i="1" dirty="0" smtClean="0"/>
              <a:t> </a:t>
            </a:r>
            <a:r>
              <a:rPr lang="pt-BR" i="1" dirty="0" err="1" smtClean="0"/>
              <a:t>Novarum</a:t>
            </a:r>
            <a:r>
              <a:rPr lang="pt-BR" i="1" dirty="0" smtClean="0"/>
              <a:t> (1891)</a:t>
            </a:r>
            <a:endParaRPr lang="pt-BR" dirty="0" smtClean="0"/>
          </a:p>
          <a:p>
            <a:pPr eaLnBrk="1" hangingPunct="1"/>
            <a:endParaRPr lang="pt-BR" dirty="0" smtClean="0"/>
          </a:p>
        </p:txBody>
      </p:sp>
      <p:pic>
        <p:nvPicPr>
          <p:cNvPr id="20484" name="Picture 5" descr="http://www.overmundo.com.br/uploads/banco/multiplas/1280830604_inici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tângulo 4"/>
          <p:cNvSpPr>
            <a:spLocks noChangeArrowheads="1"/>
          </p:cNvSpPr>
          <p:nvPr/>
        </p:nvSpPr>
        <p:spPr bwMode="auto">
          <a:xfrm>
            <a:off x="1214438" y="0"/>
            <a:ext cx="721521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4000" b="1" dirty="0" smtClean="0">
                <a:solidFill>
                  <a:srgbClr val="FFFF00"/>
                </a:solidFill>
              </a:rPr>
              <a:t>ORIGEM PROPRIAMENTE  </a:t>
            </a:r>
            <a:r>
              <a:rPr lang="pt-BR" sz="4000" b="1" dirty="0">
                <a:solidFill>
                  <a:srgbClr val="FFFF00"/>
                </a:solidFill>
              </a:rPr>
              <a:t>DA DSI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814513"/>
            <a:ext cx="6072187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7396" name="Título 1"/>
          <p:cNvSpPr>
            <a:spLocks/>
          </p:cNvSpPr>
          <p:nvPr/>
        </p:nvSpPr>
        <p:spPr bwMode="auto">
          <a:xfrm>
            <a:off x="1928813" y="0"/>
            <a:ext cx="6643687" cy="1268413"/>
          </a:xfrm>
          <a:prstGeom prst="rect">
            <a:avLst/>
          </a:prstGeom>
          <a:solidFill>
            <a:srgbClr val="F7EFCD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dirty="0">
                <a:solidFill>
                  <a:srgbClr val="540000"/>
                </a:solidFill>
                <a:latin typeface="Trebuchet MS" pitchFamily="34" charset="0"/>
                <a:ea typeface="ＭＳ Ｐゴシック" pitchFamily="1" charset="-128"/>
                <a:cs typeface="+mn-cs"/>
              </a:rPr>
              <a:t>Algo extraordinário aconteceu nos últimos 300 anos: </a:t>
            </a:r>
            <a:br>
              <a:rPr lang="pt-BR" sz="2000" dirty="0">
                <a:solidFill>
                  <a:srgbClr val="540000"/>
                </a:solidFill>
                <a:latin typeface="Trebuchet MS" pitchFamily="34" charset="0"/>
                <a:ea typeface="ＭＳ Ｐゴシック" pitchFamily="1" charset="-128"/>
                <a:cs typeface="+mn-cs"/>
              </a:rPr>
            </a:br>
            <a:r>
              <a:rPr lang="pt-BR" sz="2000" dirty="0">
                <a:solidFill>
                  <a:srgbClr val="540000"/>
                </a:solidFill>
                <a:latin typeface="Trebuchet MS" pitchFamily="34" charset="0"/>
                <a:ea typeface="ＭＳ Ｐゴシック" pitchFamily="1" charset="-128"/>
                <a:cs typeface="+mn-cs"/>
              </a:rPr>
              <a:t>- 1700: 600 milhões de pessoas</a:t>
            </a:r>
            <a:br>
              <a:rPr lang="pt-BR" sz="2000" dirty="0">
                <a:solidFill>
                  <a:srgbClr val="540000"/>
                </a:solidFill>
                <a:latin typeface="Trebuchet MS" pitchFamily="34" charset="0"/>
                <a:ea typeface="ＭＳ Ｐゴシック" pitchFamily="1" charset="-128"/>
                <a:cs typeface="+mn-cs"/>
              </a:rPr>
            </a:br>
            <a:r>
              <a:rPr lang="pt-BR" sz="2000" dirty="0">
                <a:solidFill>
                  <a:srgbClr val="540000"/>
                </a:solidFill>
                <a:latin typeface="Trebuchet MS" pitchFamily="34" charset="0"/>
                <a:ea typeface="ＭＳ Ｐゴシック" pitchFamily="1" charset="-128"/>
                <a:cs typeface="+mn-cs"/>
              </a:rPr>
              <a:t>- </a:t>
            </a:r>
            <a:r>
              <a:rPr lang="pt-BR" sz="2000" dirty="0">
                <a:solidFill>
                  <a:srgbClr val="54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ＭＳ Ｐゴシック" pitchFamily="1" charset="-128"/>
                <a:cs typeface="+mn-cs"/>
              </a:rPr>
              <a:t>2008: 6,7 bilhões de pessoas</a:t>
            </a:r>
            <a:r>
              <a:rPr lang="pt-BR" sz="2000" dirty="0">
                <a:solidFill>
                  <a:srgbClr val="540000"/>
                </a:solidFill>
                <a:latin typeface="Trebuchet MS" pitchFamily="34" charset="0"/>
                <a:ea typeface="ＭＳ Ｐゴシック" pitchFamily="1" charset="-128"/>
                <a:cs typeface="+mn-cs"/>
              </a:rPr>
              <a:t> </a:t>
            </a:r>
            <a:br>
              <a:rPr lang="pt-BR" sz="2000" dirty="0">
                <a:solidFill>
                  <a:srgbClr val="540000"/>
                </a:solidFill>
                <a:latin typeface="Trebuchet MS" pitchFamily="34" charset="0"/>
                <a:ea typeface="ＭＳ Ｐゴシック" pitchFamily="1" charset="-128"/>
                <a:cs typeface="+mn-cs"/>
              </a:rPr>
            </a:br>
            <a:r>
              <a:rPr lang="pt-BR" sz="2000" dirty="0">
                <a:solidFill>
                  <a:srgbClr val="540000"/>
                </a:solidFill>
                <a:latin typeface="Trebuchet MS" pitchFamily="34" charset="0"/>
                <a:ea typeface="ＭＳ Ｐゴシック" pitchFamily="1" charset="-128"/>
                <a:cs typeface="+mn-cs"/>
              </a:rPr>
              <a:t>-        2050: 9,3 bilhões de pessoas (projeção ONU)</a:t>
            </a:r>
          </a:p>
        </p:txBody>
      </p:sp>
      <p:sp>
        <p:nvSpPr>
          <p:cNvPr id="21508" name="CaixaDeTexto 6"/>
          <p:cNvSpPr txBox="1">
            <a:spLocks noChangeArrowheads="1"/>
          </p:cNvSpPr>
          <p:nvPr/>
        </p:nvSpPr>
        <p:spPr bwMode="auto">
          <a:xfrm>
            <a:off x="214313" y="5786438"/>
            <a:ext cx="3313112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BR" sz="1400">
                <a:solidFill>
                  <a:srgbClr val="FF0000"/>
                </a:solidFill>
                <a:latin typeface="Trebuchet MS" pitchFamily="34" charset="0"/>
                <a:ea typeface="MS PGothic" pitchFamily="34" charset="-128"/>
              </a:rPr>
              <a:t>População Mundial desde 10.000 a.C</a:t>
            </a:r>
          </a:p>
        </p:txBody>
      </p:sp>
      <p:sp>
        <p:nvSpPr>
          <p:cNvPr id="21509" name="CaixaDeTexto 7"/>
          <p:cNvSpPr txBox="1">
            <a:spLocks noChangeArrowheads="1"/>
          </p:cNvSpPr>
          <p:nvPr/>
        </p:nvSpPr>
        <p:spPr bwMode="auto">
          <a:xfrm>
            <a:off x="3059113" y="6237288"/>
            <a:ext cx="54800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latin typeface="Calibri" pitchFamily="34" charset="0"/>
              </a:rPr>
              <a:t>Fonte: World Population Resources Institute for Mimetic Research, FuturesEdge.org</a:t>
            </a:r>
          </a:p>
        </p:txBody>
      </p:sp>
      <p:cxnSp>
        <p:nvCxnSpPr>
          <p:cNvPr id="11" name="Conector reto 10"/>
          <p:cNvCxnSpPr/>
          <p:nvPr/>
        </p:nvCxnSpPr>
        <p:spPr>
          <a:xfrm rot="5400000">
            <a:off x="4290219" y="3494882"/>
            <a:ext cx="2644775" cy="1587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7400" name="Text Box 8"/>
          <p:cNvSpPr txBox="1">
            <a:spLocks noChangeArrowheads="1"/>
          </p:cNvSpPr>
          <p:nvPr/>
        </p:nvSpPr>
        <p:spPr bwMode="auto">
          <a:xfrm>
            <a:off x="6429375" y="2786063"/>
            <a:ext cx="2428875" cy="1384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t-BR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A Evolução da População Mundial</a:t>
            </a:r>
          </a:p>
        </p:txBody>
      </p:sp>
      <p:sp>
        <p:nvSpPr>
          <p:cNvPr id="21512" name="Rectangle 10"/>
          <p:cNvSpPr>
            <a:spLocks noChangeArrowheads="1"/>
          </p:cNvSpPr>
          <p:nvPr/>
        </p:nvSpPr>
        <p:spPr bwMode="auto">
          <a:xfrm>
            <a:off x="1619250" y="1700213"/>
            <a:ext cx="6121400" cy="2889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>
              <a:latin typeface="Gill Sans MT" pitchFamily="34" charset="0"/>
            </a:endParaRPr>
          </a:p>
        </p:txBody>
      </p:sp>
      <p:sp>
        <p:nvSpPr>
          <p:cNvPr id="21513" name="Rectangle 11"/>
          <p:cNvSpPr>
            <a:spLocks noChangeArrowheads="1"/>
          </p:cNvSpPr>
          <p:nvPr/>
        </p:nvSpPr>
        <p:spPr bwMode="auto">
          <a:xfrm>
            <a:off x="1692275" y="6132513"/>
            <a:ext cx="6121400" cy="1444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>
              <a:latin typeface="Gill Sans MT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8251825" y="6596063"/>
            <a:ext cx="892175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A.L.O. 2009</a:t>
            </a:r>
            <a:endParaRPr lang="pt-BR" sz="11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data:image/jpeg;base64,/9j/4AAQSkZJRgABAQAAAQABAAD/2wCEAAkGBxQSEBUUEBQUFhQVFBUVFhUUFBUYFBUXFBUWFhYYFBYYHyghGBolHBUUITEhJSkrLi4uFx8zODMsNygtLisBCgoKDg0OGxAQGjEkHyU0LCwsLCw1NCssLCwtLCwvLCwsLCwsLCwrLCwsLCwsLCwsLCwsLCwsLCssLCw3NywrLP/AABEIAOEA4QMBIgACEQEDEQH/xAAcAAEAAQUBAQAAAAAAAAAAAAAABwIDBAUGCAH/xABIEAACAgEBAwcIBwUFBwUAAAABAgADEQQFEiEGBzFRcZGhEyIyQWGBkrEzQlJicoKiFCNDssFTc5PC8BU0Y4Oz0eEkRKPS4v/EABgBAQEBAQEAAAAAAAAAAAAAAAACAwEE/8QAIxEBAAICAQQDAAMAAAAAAAAAAAECAxExBBIhURMiQRQyYf/aAAwDAQACEQMRAD8AnGIiAiIgIiICIiAiIgIiICIiAiIgIiICInzMD7EoZpUpgfYiICIiAiIgIiICIiAiIgIiICIiAiIgIiICIiAiIgIiICUmVSmBS0j7nI29q9HdQ1FhFJ4ugVDvFGBIJKk8VOOBHRJCacbzpbO8rs52A86krYOwHD/pJPul49d0bTbh2VNgZQy8QwBB6wRkSucvzabR8vsygn0qwaW/5R3Vz+TcPvnUSbRqdOxO4IiJx0iIgIiICIMjW/nZT+Hpm/5tiqR2qob5yq0m3DkzEcpKiRFqudDUn0EqXsVmPexA8JpdVy41tn8dlH3d1f5BnxmsYLJ74TsTMDVbc01f0l9SnqLrnuzmQHqdo2WcbrbH/ExP8xmG+vVejd78/KXHT+5T8idLOXOjDBVsLEkDzUbHE46SAJ0k801vdZ9FVY3UVrcjv6J6N2bcXprdhgtWjEdRKgkTPLSK60qtplkxETFZERAREQEREBERASkyqUmBSTMTXUC2t626HRkPYwIPzmU0svAjnmZ1RrfVaV+lWFgHtU+Ts4e6vvkoyIlYaPlGDwC3tjtGoXHT/egd0l2a5ed+0040RETJRERAREQE82cpKvI6zUpjgt9uMnHAuSvgRPSc8+87mn8ntS7H8Ra7B70CHxQzfp5+0wzycOd2e5v1FdCsiGxwgYgkAnrkiabm0H8bVWt7K1VB45MherWmrU1Wf2dqP8LA/wBJ6jZ/N3hx4ZA6+GRO5ctonUFaxry5rS8gNEnTW1h67HY+AwJuNNsbT1fRU1L2Iue/E5a/lhc3oKie4sfHh4TWanbN7+la/YDujuXExm0zzK9Q7jaVyovnsqj2kD5zeckdatulUowYKzJkew5A7iJC9iljwyx9mSZIPNNYyrfS6suGS1QwI4OCpxn8AkupBiIgIiICIiAiIgIiICUGVGUmBQ0sOZeeWLIEac7mnKnT6hODKSmR1j94niGkn7K1ovoquX0ba0sHY6hseM5DnD0XldBb1pi0fkPnfpLTX8i+VtWm2K1t7cNKz14+sxY71aL7TvhR2eyaz5xxPpHFnbbQ25VTdXS7AWWhmUEgDdXAJyfaRwmRs7aCXqWrOQGZD2qcGeV9p7Yu1V9urvbNrtuV/ZQnPBOpa0zj28TxJk48zQ3dAg4neLOSxJJ3jkEk+zd7pktIUREBERASHOfLTbuo09v26WTP90+8P+qZMcjjnw0u9o6bPsX7vudG/qqzXDOrwm/DzttReM9Mcktb5fQaa31tRWT+IKA3iDPN21E9km7mY1W/slFzxrstQ+zLb4/njNH2KcM/Qclan3i7Pwsdd0YAG65A44z0YPvm3o5P6dOipT7Xy383CX9HwsuX7yuOx0A+aNMyZKYj1BRhQAOoAAeExNh2bm0E6rarK/eu7YvgrzYWiaXWP5O6iz7F9eexz5NvBzAkKIiAiIgIiICIiAiIgfDKTPplJgUNLFkvtLFkDB1lQdGRuhlKnsYYPznmTbFz75oUkgWY3QcqbFym9jozgkA9RPXJx5zOUf7HpGCHF1uUTrXI85/cPEiQJpvNBsHpZ8nX+Ijzm/KuT2kTvdOtOa/Vw1b9i1JxAPklI9Zz+9f3nh2LPTHIXQ+S0yADGFA7hII5uNkeX1QOPNTAH+v9dM9KaGncQAeoTjrIiIgIiICcrzoabymyr8dKBLB+SxS36d6dVMDb2k8tpb6v7SmxPiQgfOVWdTEuTw8nbWEkTmD1fm6qnqauwfmDKf5VnA7QBK9Pq9U33MrqtzahTPC2l1x1lSrj5Gb9RHlGNNx4akffqPfW4x4Wnul7Uauuv6R0X8TAdwMxdq0BjVvZx5TdOCRwdGHSCD6QWZGn0VdfoIinrCjPf0zzNGM+0gfo0tf2qhC/E+B4zS7cFz1PitU80kbz7zZHEYCjAOR1zqWmBrFyIHWaC/ylVbjodFb4lB/rL80XIm3OhqHrr3qv8J2QeAE3ogIiICIiAiIgIMT4YHwykz7KTAoaY2pcKCT0ATJacBzrbXsTTGjTK722jzxWrMyVcd4kKOG9gr39UCI+Xu3jrtazJxQHydI9men8x49mOqaDUsM7qnzUBRT18c2v724diyqkld5+hsmtM9IcjzmI+6uT2kTK2Xsdr6rbEHmUoPeARkd2TOx5EwczWyV/Z1tA9Lj784PjJWEjbmQ1QOktp+tVZkD7loyP1LZJJnbV7Z05E7giIkukREBERA8s8p9H5PUX1/YutQdiuwHhia3kLqPJbW0rdH70L8YKf5p2XOppvJ7T1A9TFHHHp361ycD729I38v5K+uz7FiP8LA/0nqy+aRLKnidPUG1+FLN9grZ/hsGPgDMyWmAsrx6nTwYf+Za0F+aK2YgZRc5OOOOPjmeVqyWmJqRKX2rV0K2+eqsM5/QDiY9+qsb0KW7bGVB3DePhA2HIizB1Nf2bQ47LUB/mVp084bkq7ptBhZufvaOhc4zU4xxPTwc+qd1AREQEREBET4TAEykmCZ8JgDKSYJlJMCixsDMh7aXLxNNtm9lU2VhRvtkYQ1Jh9z7vAfm3p2PORyn/AGPSOyn94w3K/wARHTjqAyfdPPLcE87Jaz94+eJ3AfMBPrLOMn8MDv8Al7yo0uvUMFAbdPEqFsXIGQT09XCdlyD5NKmh3GH0iHf4fbHHuzj3TiOb3kb+0bt1ygje3l3hnoPT3/KThpNNuKAPUIEW81t/7NtNqGP0ivURxxv1HeHT7Ffvk0yEeWyHRbXS9cBd+u/18cHFg9+63xSbUYEAjiCMg9YM2zedW9op6fYiJisiIgIiIEK8+GkxrKrP7Sjd99btnwsXuEhnaacZ6E58dJnT6ezHo2sn+Im9xP8Ay5Am1V6sfOeqPOJlxZ6N5H6vyuz9LYelqK89oUA+IMr0Gzqjv76KzLa4yw3sAtvLgHgODDonPcz2r8psmoE8a2sr7mJHgwnVabhfavWK7O8FD/0xPK1ZYGBgcB1CWrRL0tvA1DP5PV6Z/wDims9likfMLO9ke7f82suOlGSwfkcMfAGd/U4ZQw6CAR7xmBXERARE+ZgDKSYJlJMATKSZSTKS0ComWNTduqSZUWnBc6vKP9m0pVDiy3Kr1gfWb3A95ECL+X+3P27XEb37ine4+rdXjYw7cYHYJo9laJtVqVQDBsYFsfVUDAH5UAHbMU+bWAel8O34FP7tfzMM9iiShzO8n851Dji3Bc9QPE+8/IQJQ5O7NWmlUUYAUADsm5RJTUsyFECO+eTZe9p6rwONblGOPq2f/pR3zpOb7aPl9m0MTllTyTdeaiU49oAPvm22vs5NTQ9NoytilT1jqI9oOD7pxPNYr6a3V6G7g9braOpg43Cy/dIVD+aa73j16RxZIUREyWREQEREDjudnS7+y7TjjW9Vg9mHCsfhZp5x2quR6zPVfKjSeV0Wor9bUWAdu4d3xxPLm0CSs9WHzSYZX5SDzCanNGqq+zaj4/GpH+SSRbw1CH7Vbr71KsvhvyHuYzV7ut1FR/iUhh21uP6OZL+1SVFbqMlbV4E4B3818TxxxcTzTy1Z0oaY+Lz66k7AznvO78pS2iY+ndYfYu6g/SAfGcGNtZAa2DkAFSCSQBxGOkze8jtcLtFUwOSF3T2rwM0Vmz6xx3AT1tl2+JsmZ/IOzFVtf9nc4HYxJXwxA6mJ8zPhaB9zKSZ8LShmgfS0oZpSzS0zwKmaUM8ts8ts8Cq63AzPO/LnbP7brnJb9zXkZHR5NOLMPxHOO0SZOXOqtTQ3HTo72FCqhASwDcGfA48Bk90882DdTdI4v57gjiEU4RCD1txI+6IGVsnRNq9SqYwbGDNj6ijoX8q4HaZ6U5O7PWmpVUYAAEjDmi2DwOosHnOeGfs/+T/STBTAzKhL0t1dE021+V+j02Rbem8PqJ57/Cuce+BvZr9Rs1TqK9QOFiq1RP263wd09jhSPePXI82tzqu2Ro6MffuOT7kU/Mzhto8qdZbYGvvdijq6qMKmVIZfMXAPQPVNMdJtOoTadPRkSxodULaksT0bEVx2MAR85fmaiIiAiIgfGGRgzyrtzRGuyys/w7HT4GK/0nquececrQivaeqGOBs8oOnj5VFsJ72M9HTz5mGeRoebTVeS2xR1OXrP5lOPECT/ALUXNFmOkKWHannDxAnmfZ2o8jraLOgJdWxPsDjPhmen85GOuZZI1ZdeFatkAjoIz3z4xmHspv3KA9KruHtQ7h/lmSzSHVjUTF5L27msuT7ao/v9H/KZkXNNVp7dzXUt6mDIe3hj5tA78NPhaWFefDZAus8tM8tNZLTWQLr2Sy1ktPZLLWQLzWS01ktgk9AJ7Jpdt7arqUqHVrDwVFOWLHoBKg7vaeiBuKSX6PrHA/CDxPvPynJc42wtNqbKqlrH7RkFrE4Nuj1Pj0vXjPRxxib9Nv1U0M9qtTaq+bTaMNwHDyZ9GwdHFSfbg8JHtGm1Gqd7XZgLDndBIGPUDjpgdzp9p6XQ1hLLEBUAbiec/D1bq5x78TU6/nIbo0lH57j/AJF/+0wNLyUPVNxpuSg9YgchtHa+t1XC66zdP1EO4nwrjPvzMbS7CJ9UkqjYFa9XumdVs+tegQOC0fJwn1TT8tNjHTvU+MLYCpOPrJgjvDfpkx6elc8AP9ezhOE55LBu6VBjO9axGQCOCAZHSOma4f7wm/Dq+araHldmopOWpZqj2A7yfoZR7p2EiPmV2ji++gkeei2qPah3W8HX4ZLk5ljVpKzuCIiZqIiICQlz06Td16v6rKF6+lGYHo9m7JtkXc+Olymms6MNZWfzBWH8jTXDOrpvwgPaycTPSew9b5XTU2D69VbfEoM867Wr9smXmx1m/sujPSm/X8DkDwxO5o+zlOHSafVpWbFdlXFrEbzAcHAfhn2sZU20lPoh2/CjY+IjHjDEZzgZ68ce+UW3YGTwHWeA75itat1Vh9GvH43A8F3pqtYjllZnAKNvKEXHEdZbOfCU7Q5VaOrPlNTSCOkBw7D8qZM5faXONowPMNtn4a8Dvcj5QJnS3IBHQRnvhrJoeSG2U1WgpvU4DLu4PFgUJQg49fmzM1Gux6K59rnA7h/3gZjWS1c+6MsQo62IX59M1Fu0yemwL7Kxjx6fGYVt6Zzulj1sf+8DaXbVrHQWc/cXh8TY/rMKzadzfRVqntbLt/RfCYTaxvUFHYP+8tXag9LNge04Hjw8YFzVUWWD9/cxH2d7C/AvDwmPyf2cjWm0AMteFQeprG4KOzjxPqGT6ppducpdPXWw8srNg8Ey5/TkDvmVrtq0aTR0WvjyyoxoXJ3zZcmLX3R0gK25noBL9QndS5tudvH9svWknfrpK7xOPPsXGCQPWOnh6z7JvdFQqgBVAkNbN5UatEIqCLkklym+5LHOfOO74S3qdoay36XU3EdQfcHwpgeE1rgtKZvCatXr66QTdZXWB63dUH6sTRavl9oK/wCP5Q9VSPZ+oDd/VIqo2NvHIUsfWQrMfeZl/wCzgnpFU/E6A/CMt4TSOnj9lPyOw1nOgvHyGltf22sqDuG+ZpdXzga9+CeRpHUqF2HvckfpmnZ6V6X3vwIzeLlR4S221kX0EP5mAHcgHzmkYqR+J75ZGo2jrbvpdRqGHVvmtO5N0Sxp9nnjuqOslVLH3kAynT6zU3H/ANPUWP8AwaTYfiwx8ZtdPyH2tqfSpsCn132qgHahbe/TL3Wv+OeZX+ReoajaembPTYKyu8uSLQUPmgknG8D0eqegpFfIHmvt0mrr1OqsqJrDFa695vPZSoJZgOgM3DHTjqkqTyZrRafDWkTEERExWREQE4nnf0u/swtjPkranHvJq+VhnbTS8tNN5XZ+pQdJocjtUbw8QJVJ1aJcnh5e2pWcf+JlcmuXVug07011I5awuGcthchQRurjPo56fXK9XQWE5/U6A5npzUmeGdJ02mv5wtoWk/vzWD9WpVTHYwG93mc/q9dbac22WWHrd2Y+Jl9NAeqZNezD65jGK0r74agLKhUZ0FOyfYTMyrZP3e+XGCf1PyJL5ktXnZdtbEA1ahvctiKw8Q82O2NtUITv3V56t8Me5c/KRrptiPjgDg9OM4Pb6pfXZiL6ToPzA+C5PhK/jx7c+R0t3LDTr6PlH/CmB+rHymu1HLG5voaFX2uS3gu7NcFpX6xP4UAHe2D4QdVWOhM/jcnwXEuMNIcm8vt21dW/pXFR1VhV8QN7xmN/s17TlvKWHrYs3iZtNDp9Tdj9nocg9BqpJHx44d83en5BbRu9NNwH13Wj5LvHwlfSrnmXI3bHGMMa1/E4J+FcmVWUI1hsusZ3OPRT1DoALngB2SRtFzSucG/UqOta6y3czEfyzf6Lmv0SfSeVtP37N0d1YWRbLTbsVsh46ipRwrJ9r2H5KB85kaQ6i3/dqCf7qgv+ogkd8nnQ8l9HTg1aakEdDFFZ/ibJ8ZtgOqTPUeodjGgijkPtS/0q2Udd1oA+EEkd03Gh5n7jjy+prTrFSM/czbvykwRM5z2lXZDgNDzSaJfpWutP3nCL/wDGAfGdDs/kboaMeT0tOR0MyB3+J8nxm+iZze08yqKwpRABgAAdQGBKoiS6REQEREBERASi2sMpU9BBB7CMSuIHmM6cqzI3SrFT2qSD8p9/2XvcccOs9Hf0eM6LlxyU1w2ncNHTc9dh8srVphR5QkuptOACH3uGegiWNHzUbSuIN3kq/wC9u33HuQMPGe/5K63MsO2XPnTUr6dtfYDk/o3p8/adOvRvt2IFHexz+mSJs/mTX/3GrY+ymoL+py3ynTbO5qtnVY3q3tI9dtrHPaqbq+Emc9Id7JQi211Ho1KPa7lv5d0TY6DTa6//AHei0g9DVUFV/wATH+aeg9nbB01H0Gnpr9qVoD3gZmxmc9R6h340EaTm22ldg2hU9t128e5N6dBoOZ88Dfqh7Vqr+Tsf8sleJE57yrshxeh5sNDXjfWy0j12WEeCbonQ6Dk9pafodPSp6xWu98RGZs4mc3tPMq1BERJdIiICIiAiIgIiICIiAiIgIiICIiAiIgIiICIiAiIgIiICIiAiIgIiICIiAiIgIiICIiAiIgIiICIiAiIgIiICIiAiIgIiICIiAiIgIiICIiAiIgIiICIiAiIgIiI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028" name="AutoShape 4" descr="data:image/jpeg;base64,/9j/4AAQSkZJRgABAQAAAQABAAD/2wCEAAkGBxQSEBUUEBQUFhQVFBUVFhUUFBUYFBUXFBUWFhYYFBYYHyghGBolHBUUITEhJSkrLi4uFx8zODMsNygtLisBCgoKDg0OGxAQGjEkHyU0LCwsLCw1NCssLCwtLCwvLCwsLCwsLCwrLCwsLCwsLCwsLCwsLCwsLCssLCw3NywrLP/AABEIAOEA4QMBIgACEQEDEQH/xAAcAAEAAQUBAQAAAAAAAAAAAAAABwIDBAUGCAH/xABIEAACAgEBAwcIBwUFBwUAAAABAgADEQQFEiEGBzFRcZGhEyIyQWGBkrEzQlJicoKiFCNDssFTc5PC8BU0Y4Oz0eEkRKPS4v/EABgBAQEBAQEAAAAAAAAAAAAAAAACAwEE/8QAIxEBAAICAQQDAAMAAAAAAAAAAAECAxExBBIhURMiQRQyYf/aAAwDAQACEQMRAD8AnGIiAiIgIiICIiAiIgIiICIiAiIgIiICInzMD7EoZpUpgfYiICIiAiIgIiICIiAiIgIiICIiAiIgIiICIiAiIgIiICUmVSmBS0j7nI29q9HdQ1FhFJ4ugVDvFGBIJKk8VOOBHRJCacbzpbO8rs52A86krYOwHD/pJPul49d0bTbh2VNgZQy8QwBB6wRkSucvzabR8vsygn0qwaW/5R3Vz+TcPvnUSbRqdOxO4IiJx0iIgIiICIMjW/nZT+Hpm/5tiqR2qob5yq0m3DkzEcpKiRFqudDUn0EqXsVmPexA8JpdVy41tn8dlH3d1f5BnxmsYLJ74TsTMDVbc01f0l9SnqLrnuzmQHqdo2WcbrbH/ExP8xmG+vVejd78/KXHT+5T8idLOXOjDBVsLEkDzUbHE46SAJ0k801vdZ9FVY3UVrcjv6J6N2bcXprdhgtWjEdRKgkTPLSK60qtplkxETFZERAREQEREBERASkyqUmBSTMTXUC2t626HRkPYwIPzmU0svAjnmZ1RrfVaV+lWFgHtU+Ts4e6vvkoyIlYaPlGDwC3tjtGoXHT/egd0l2a5ed+0040RETJRERAREQE82cpKvI6zUpjgt9uMnHAuSvgRPSc8+87mn8ntS7H8Ra7B70CHxQzfp5+0wzycOd2e5v1FdCsiGxwgYgkAnrkiabm0H8bVWt7K1VB45MherWmrU1Wf2dqP8LA/wBJ6jZ/N3hx4ZA6+GRO5ctonUFaxry5rS8gNEnTW1h67HY+AwJuNNsbT1fRU1L2Iue/E5a/lhc3oKie4sfHh4TWanbN7+la/YDujuXExm0zzK9Q7jaVyovnsqj2kD5zeckdatulUowYKzJkew5A7iJC9iljwyx9mSZIPNNYyrfS6suGS1QwI4OCpxn8AkupBiIgIiICIiAiIgIiICUGVGUmBQ0sOZeeWLIEac7mnKnT6hODKSmR1j94niGkn7K1ovoquX0ba0sHY6hseM5DnD0XldBb1pi0fkPnfpLTX8i+VtWm2K1t7cNKz14+sxY71aL7TvhR2eyaz5xxPpHFnbbQ25VTdXS7AWWhmUEgDdXAJyfaRwmRs7aCXqWrOQGZD2qcGeV9p7Yu1V9urvbNrtuV/ZQnPBOpa0zj28TxJk48zQ3dAg4neLOSxJJ3jkEk+zd7pktIUREBERASHOfLTbuo09v26WTP90+8P+qZMcjjnw0u9o6bPsX7vudG/qqzXDOrwm/DzttReM9Mcktb5fQaa31tRWT+IKA3iDPN21E9km7mY1W/slFzxrstQ+zLb4/njNH2KcM/Qclan3i7Pwsdd0YAG65A44z0YPvm3o5P6dOipT7Xy383CX9HwsuX7yuOx0A+aNMyZKYj1BRhQAOoAAeExNh2bm0E6rarK/eu7YvgrzYWiaXWP5O6iz7F9eexz5NvBzAkKIiAiIgIiICIiAiIgfDKTPplJgUNLFkvtLFkDB1lQdGRuhlKnsYYPznmTbFz75oUkgWY3QcqbFym9jozgkA9RPXJx5zOUf7HpGCHF1uUTrXI85/cPEiQJpvNBsHpZ8nX+Ijzm/KuT2kTvdOtOa/Vw1b9i1JxAPklI9Zz+9f3nh2LPTHIXQ+S0yADGFA7hII5uNkeX1QOPNTAH+v9dM9KaGncQAeoTjrIiIgIiICcrzoabymyr8dKBLB+SxS36d6dVMDb2k8tpb6v7SmxPiQgfOVWdTEuTw8nbWEkTmD1fm6qnqauwfmDKf5VnA7QBK9Pq9U33MrqtzahTPC2l1x1lSrj5Gb9RHlGNNx4akffqPfW4x4Wnul7Uauuv6R0X8TAdwMxdq0BjVvZx5TdOCRwdGHSCD6QWZGn0VdfoIinrCjPf0zzNGM+0gfo0tf2qhC/E+B4zS7cFz1PitU80kbz7zZHEYCjAOR1zqWmBrFyIHWaC/ylVbjodFb4lB/rL80XIm3OhqHrr3qv8J2QeAE3ogIiICIiAiIgIMT4YHwykz7KTAoaY2pcKCT0ATJacBzrbXsTTGjTK722jzxWrMyVcd4kKOG9gr39UCI+Xu3jrtazJxQHydI9men8x49mOqaDUsM7qnzUBRT18c2v724diyqkld5+hsmtM9IcjzmI+6uT2kTK2Xsdr6rbEHmUoPeARkd2TOx5EwczWyV/Z1tA9Lj784PjJWEjbmQ1QOktp+tVZkD7loyP1LZJJnbV7Z05E7giIkukREBERA8s8p9H5PUX1/YutQdiuwHhia3kLqPJbW0rdH70L8YKf5p2XOppvJ7T1A9TFHHHp361ycD729I38v5K+uz7FiP8LA/0nqy+aRLKnidPUG1+FLN9grZ/hsGPgDMyWmAsrx6nTwYf+Za0F+aK2YgZRc5OOOOPjmeVqyWmJqRKX2rV0K2+eqsM5/QDiY9+qsb0KW7bGVB3DePhA2HIizB1Nf2bQ47LUB/mVp084bkq7ptBhZufvaOhc4zU4xxPTwc+qd1AREQEREBET4TAEykmCZ8JgDKSYJlJMCixsDMh7aXLxNNtm9lU2VhRvtkYQ1Jh9z7vAfm3p2PORyn/AGPSOyn94w3K/wARHTjqAyfdPPLcE87Jaz94+eJ3AfMBPrLOMn8MDv8Al7yo0uvUMFAbdPEqFsXIGQT09XCdlyD5NKmh3GH0iHf4fbHHuzj3TiOb3kb+0bt1ygje3l3hnoPT3/KThpNNuKAPUIEW81t/7NtNqGP0ivURxxv1HeHT7Ffvk0yEeWyHRbXS9cBd+u/18cHFg9+63xSbUYEAjiCMg9YM2zedW9op6fYiJisiIgIiIEK8+GkxrKrP7Sjd99btnwsXuEhnaacZ6E58dJnT6ezHo2sn+Im9xP8Ay5Am1V6sfOeqPOJlxZ6N5H6vyuz9LYelqK89oUA+IMr0Gzqjv76KzLa4yw3sAtvLgHgODDonPcz2r8psmoE8a2sr7mJHgwnVabhfavWK7O8FD/0xPK1ZYGBgcB1CWrRL0tvA1DP5PV6Z/wDims9likfMLO9ke7f82suOlGSwfkcMfAGd/U4ZQw6CAR7xmBXERARE+ZgDKSYJlJMATKSZSTKS0ComWNTduqSZUWnBc6vKP9m0pVDiy3Kr1gfWb3A95ECL+X+3P27XEb37ine4+rdXjYw7cYHYJo9laJtVqVQDBsYFsfVUDAH5UAHbMU+bWAel8O34FP7tfzMM9iiShzO8n851Dji3Bc9QPE+8/IQJQ5O7NWmlUUYAUADsm5RJTUsyFECO+eTZe9p6rwONblGOPq2f/pR3zpOb7aPl9m0MTllTyTdeaiU49oAPvm22vs5NTQ9NoytilT1jqI9oOD7pxPNYr6a3V6G7g9braOpg43Cy/dIVD+aa73j16RxZIUREyWREQEREDjudnS7+y7TjjW9Vg9mHCsfhZp5x2quR6zPVfKjSeV0Wor9bUWAdu4d3xxPLm0CSs9WHzSYZX5SDzCanNGqq+zaj4/GpH+SSRbw1CH7Vbr71KsvhvyHuYzV7ut1FR/iUhh21uP6OZL+1SVFbqMlbV4E4B3818TxxxcTzTy1Z0oaY+Lz66k7AznvO78pS2iY+ndYfYu6g/SAfGcGNtZAa2DkAFSCSQBxGOkze8jtcLtFUwOSF3T2rwM0Vmz6xx3AT1tl2+JsmZ/IOzFVtf9nc4HYxJXwxA6mJ8zPhaB9zKSZ8LShmgfS0oZpSzS0zwKmaUM8ts8ts8Cq63AzPO/LnbP7brnJb9zXkZHR5NOLMPxHOO0SZOXOqtTQ3HTo72FCqhASwDcGfA48Bk90882DdTdI4v57gjiEU4RCD1txI+6IGVsnRNq9SqYwbGDNj6ijoX8q4HaZ6U5O7PWmpVUYAAEjDmi2DwOosHnOeGfs/+T/STBTAzKhL0t1dE021+V+j02Rbem8PqJ57/Cuce+BvZr9Rs1TqK9QOFiq1RP263wd09jhSPePXI82tzqu2Ro6MffuOT7kU/Mzhto8qdZbYGvvdijq6qMKmVIZfMXAPQPVNMdJtOoTadPRkSxodULaksT0bEVx2MAR85fmaiIiAiIgfGGRgzyrtzRGuyys/w7HT4GK/0nquececrQivaeqGOBs8oOnj5VFsJ72M9HTz5mGeRoebTVeS2xR1OXrP5lOPECT/ALUXNFmOkKWHannDxAnmfZ2o8jraLOgJdWxPsDjPhmen85GOuZZI1ZdeFatkAjoIz3z4xmHspv3KA9KruHtQ7h/lmSzSHVjUTF5L27msuT7ao/v9H/KZkXNNVp7dzXUt6mDIe3hj5tA78NPhaWFefDZAus8tM8tNZLTWQLr2Sy1ktPZLLWQLzWS01ktgk9AJ7Jpdt7arqUqHVrDwVFOWLHoBKg7vaeiBuKSX6PrHA/CDxPvPynJc42wtNqbKqlrH7RkFrE4Nuj1Pj0vXjPRxxib9Nv1U0M9qtTaq+bTaMNwHDyZ9GwdHFSfbg8JHtGm1Gqd7XZgLDndBIGPUDjpgdzp9p6XQ1hLLEBUAbiec/D1bq5x78TU6/nIbo0lH57j/AJF/+0wNLyUPVNxpuSg9YgchtHa+t1XC66zdP1EO4nwrjPvzMbS7CJ9UkqjYFa9XumdVs+tegQOC0fJwn1TT8tNjHTvU+MLYCpOPrJgjvDfpkx6elc8AP9ezhOE55LBu6VBjO9axGQCOCAZHSOma4f7wm/Dq+araHldmopOWpZqj2A7yfoZR7p2EiPmV2ji++gkeei2qPah3W8HX4ZLk5ljVpKzuCIiZqIiICQlz06Td16v6rKF6+lGYHo9m7JtkXc+Olymms6MNZWfzBWH8jTXDOrpvwgPaycTPSew9b5XTU2D69VbfEoM867Wr9smXmx1m/sujPSm/X8DkDwxO5o+zlOHSafVpWbFdlXFrEbzAcHAfhn2sZU20lPoh2/CjY+IjHjDEZzgZ68ce+UW3YGTwHWeA75itat1Vh9GvH43A8F3pqtYjllZnAKNvKEXHEdZbOfCU7Q5VaOrPlNTSCOkBw7D8qZM5faXONowPMNtn4a8Dvcj5QJnS3IBHQRnvhrJoeSG2U1WgpvU4DLu4PFgUJQg49fmzM1Gux6K59rnA7h/3gZjWS1c+6MsQo62IX59M1Fu0yemwL7Kxjx6fGYVt6Zzulj1sf+8DaXbVrHQWc/cXh8TY/rMKzadzfRVqntbLt/RfCYTaxvUFHYP+8tXag9LNge04Hjw8YFzVUWWD9/cxH2d7C/AvDwmPyf2cjWm0AMteFQeprG4KOzjxPqGT6ppducpdPXWw8srNg8Ey5/TkDvmVrtq0aTR0WvjyyoxoXJ3zZcmLX3R0gK25noBL9QndS5tudvH9svWknfrpK7xOPPsXGCQPWOnh6z7JvdFQqgBVAkNbN5UatEIqCLkklym+5LHOfOO74S3qdoay36XU3EdQfcHwpgeE1rgtKZvCatXr66QTdZXWB63dUH6sTRavl9oK/wCP5Q9VSPZ+oDd/VIqo2NvHIUsfWQrMfeZl/wCzgnpFU/E6A/CMt4TSOnj9lPyOw1nOgvHyGltf22sqDuG+ZpdXzga9+CeRpHUqF2HvckfpmnZ6V6X3vwIzeLlR4S221kX0EP5mAHcgHzmkYqR+J75ZGo2jrbvpdRqGHVvmtO5N0Sxp9nnjuqOslVLH3kAynT6zU3H/ANPUWP8AwaTYfiwx8ZtdPyH2tqfSpsCn132qgHahbe/TL3Wv+OeZX+ReoajaembPTYKyu8uSLQUPmgknG8D0eqegpFfIHmvt0mrr1OqsqJrDFa695vPZSoJZgOgM3DHTjqkqTyZrRafDWkTEERExWREQE4nnf0u/swtjPkranHvJq+VhnbTS8tNN5XZ+pQdJocjtUbw8QJVJ1aJcnh5e2pWcf+JlcmuXVug07011I5awuGcthchQRurjPo56fXK9XQWE5/U6A5npzUmeGdJ02mv5wtoWk/vzWD9WpVTHYwG93mc/q9dbac22WWHrd2Y+Jl9NAeqZNezD65jGK0r74agLKhUZ0FOyfYTMyrZP3e+XGCf1PyJL5ktXnZdtbEA1ahvctiKw8Q82O2NtUITv3V56t8Me5c/KRrptiPjgDg9OM4Pb6pfXZiL6ToPzA+C5PhK/jx7c+R0t3LDTr6PlH/CmB+rHymu1HLG5voaFX2uS3gu7NcFpX6xP4UAHe2D4QdVWOhM/jcnwXEuMNIcm8vt21dW/pXFR1VhV8QN7xmN/s17TlvKWHrYs3iZtNDp9Tdj9nocg9BqpJHx44d83en5BbRu9NNwH13Wj5LvHwlfSrnmXI3bHGMMa1/E4J+FcmVWUI1hsusZ3OPRT1DoALngB2SRtFzSucG/UqOta6y3czEfyzf6Lmv0SfSeVtP37N0d1YWRbLTbsVsh46ipRwrJ9r2H5KB85kaQ6i3/dqCf7qgv+ogkd8nnQ8l9HTg1aakEdDFFZ/ibJ8ZtgOqTPUeodjGgijkPtS/0q2Udd1oA+EEkd03Gh5n7jjy+prTrFSM/czbvykwRM5z2lXZDgNDzSaJfpWutP3nCL/wDGAfGdDs/kboaMeT0tOR0MyB3+J8nxm+iZze08yqKwpRABgAAdQGBKoiS6REQEREBERASi2sMpU9BBB7CMSuIHmM6cqzI3SrFT2qSD8p9/2XvcccOs9Hf0eM6LlxyU1w2ncNHTc9dh8srVphR5QkuptOACH3uGegiWNHzUbSuIN3kq/wC9u33HuQMPGe/5K63MsO2XPnTUr6dtfYDk/o3p8/adOvRvt2IFHexz+mSJs/mTX/3GrY+ymoL+py3ynTbO5qtnVY3q3tI9dtrHPaqbq+Emc9Id7JQi211Ho1KPa7lv5d0TY6DTa6//AHei0g9DVUFV/wATH+aeg9nbB01H0Gnpr9qVoD3gZmxmc9R6h340EaTm22ldg2hU9t128e5N6dBoOZ88Dfqh7Vqr+Tsf8sleJE57yrshxeh5sNDXjfWy0j12WEeCbonQ6Dk9pafodPSp6xWu98RGZs4mc3tPMq1BERJdIiICIiAiIgIiICIiAiIgIiICIiAiIgIiICIiAiIgIiICIiAiIgIiICIiAiIgIiICIiAiIgIiICIiAiIgIiICIiAiIgIiICIiAiIgIiICIiAiIgIiICIiAiIgIiI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030" name="AutoShape 6" descr="data:image/jpeg;base64,/9j/4AAQSkZJRgABAQAAAQABAAD/2wCEAAkGBxQSEBUUEBQUFhQVFBUVFhUUFBUYFBUXFBUWFhYYFBYYHyghGBolHBUUITEhJSkrLi4uFx8zODMsNygtLisBCgoKDg0OGxAQGjEkHyU0LCwsLCw1NCssLCwtLCwvLCwsLCwsLCwrLCwsLCwsLCwsLCwsLCwsLCssLCw3NywrLP/AABEIAOEA4QMBIgACEQEDEQH/xAAcAAEAAQUBAQAAAAAAAAAAAAAABwIDBAUGCAH/xABIEAACAgEBAwcIBwUFBwUAAAABAgADEQQFEiEGBzFRcZGhEyIyQWGBkrEzQlJicoKiFCNDssFTc5PC8BU0Y4Oz0eEkRKPS4v/EABgBAQEBAQEAAAAAAAAAAAAAAAACAwEE/8QAIxEBAAICAQQDAAMAAAAAAAAAAAECAxExBBIhURMiQRQyYf/aAAwDAQACEQMRAD8AnGIiAiIgIiICIiAiIgIiICIiAiIgIiICInzMD7EoZpUpgfYiICIiAiIgIiICIiAiIgIiICIiAiIgIiICIiAiIgIiICUmVSmBS0j7nI29q9HdQ1FhFJ4ugVDvFGBIJKk8VOOBHRJCacbzpbO8rs52A86krYOwHD/pJPul49d0bTbh2VNgZQy8QwBB6wRkSucvzabR8vsygn0qwaW/5R3Vz+TcPvnUSbRqdOxO4IiJx0iIgIiICIMjW/nZT+Hpm/5tiqR2qob5yq0m3DkzEcpKiRFqudDUn0EqXsVmPexA8JpdVy41tn8dlH3d1f5BnxmsYLJ74TsTMDVbc01f0l9SnqLrnuzmQHqdo2WcbrbH/ExP8xmG+vVejd78/KXHT+5T8idLOXOjDBVsLEkDzUbHE46SAJ0k801vdZ9FVY3UVrcjv6J6N2bcXprdhgtWjEdRKgkTPLSK60qtplkxETFZERAREQEREBERASkyqUmBSTMTXUC2t626HRkPYwIPzmU0svAjnmZ1RrfVaV+lWFgHtU+Ts4e6vvkoyIlYaPlGDwC3tjtGoXHT/egd0l2a5ed+0040RETJRERAREQE82cpKvI6zUpjgt9uMnHAuSvgRPSc8+87mn8ntS7H8Ra7B70CHxQzfp5+0wzycOd2e5v1FdCsiGxwgYgkAnrkiabm0H8bVWt7K1VB45MherWmrU1Wf2dqP8LA/wBJ6jZ/N3hx4ZA6+GRO5ctonUFaxry5rS8gNEnTW1h67HY+AwJuNNsbT1fRU1L2Iue/E5a/lhc3oKie4sfHh4TWanbN7+la/YDujuXExm0zzK9Q7jaVyovnsqj2kD5zeckdatulUowYKzJkew5A7iJC9iljwyx9mSZIPNNYyrfS6suGS1QwI4OCpxn8AkupBiIgIiICIiAiIgIiICUGVGUmBQ0sOZeeWLIEac7mnKnT6hODKSmR1j94niGkn7K1ovoquX0ba0sHY6hseM5DnD0XldBb1pi0fkPnfpLTX8i+VtWm2K1t7cNKz14+sxY71aL7TvhR2eyaz5xxPpHFnbbQ25VTdXS7AWWhmUEgDdXAJyfaRwmRs7aCXqWrOQGZD2qcGeV9p7Yu1V9urvbNrtuV/ZQnPBOpa0zj28TxJk48zQ3dAg4neLOSxJJ3jkEk+zd7pktIUREBERASHOfLTbuo09v26WTP90+8P+qZMcjjnw0u9o6bPsX7vudG/qqzXDOrwm/DzttReM9Mcktb5fQaa31tRWT+IKA3iDPN21E9km7mY1W/slFzxrstQ+zLb4/njNH2KcM/Qclan3i7Pwsdd0YAG65A44z0YPvm3o5P6dOipT7Xy383CX9HwsuX7yuOx0A+aNMyZKYj1BRhQAOoAAeExNh2bm0E6rarK/eu7YvgrzYWiaXWP5O6iz7F9eexz5NvBzAkKIiAiIgIiICIiAiIgfDKTPplJgUNLFkvtLFkDB1lQdGRuhlKnsYYPznmTbFz75oUkgWY3QcqbFym9jozgkA9RPXJx5zOUf7HpGCHF1uUTrXI85/cPEiQJpvNBsHpZ8nX+Ijzm/KuT2kTvdOtOa/Vw1b9i1JxAPklI9Zz+9f3nh2LPTHIXQ+S0yADGFA7hII5uNkeX1QOPNTAH+v9dM9KaGncQAeoTjrIiIgIiICcrzoabymyr8dKBLB+SxS36d6dVMDb2k8tpb6v7SmxPiQgfOVWdTEuTw8nbWEkTmD1fm6qnqauwfmDKf5VnA7QBK9Pq9U33MrqtzahTPC2l1x1lSrj5Gb9RHlGNNx4akffqPfW4x4Wnul7Uauuv6R0X8TAdwMxdq0BjVvZx5TdOCRwdGHSCD6QWZGn0VdfoIinrCjPf0zzNGM+0gfo0tf2qhC/E+B4zS7cFz1PitU80kbz7zZHEYCjAOR1zqWmBrFyIHWaC/ylVbjodFb4lB/rL80XIm3OhqHrr3qv8J2QeAE3ogIiICIiAiIgIMT4YHwykz7KTAoaY2pcKCT0ATJacBzrbXsTTGjTK722jzxWrMyVcd4kKOG9gr39UCI+Xu3jrtazJxQHydI9men8x49mOqaDUsM7qnzUBRT18c2v724diyqkld5+hsmtM9IcjzmI+6uT2kTK2Xsdr6rbEHmUoPeARkd2TOx5EwczWyV/Z1tA9Lj784PjJWEjbmQ1QOktp+tVZkD7loyP1LZJJnbV7Z05E7giIkukREBERA8s8p9H5PUX1/YutQdiuwHhia3kLqPJbW0rdH70L8YKf5p2XOppvJ7T1A9TFHHHp361ycD729I38v5K+uz7FiP8LA/0nqy+aRLKnidPUG1+FLN9grZ/hsGPgDMyWmAsrx6nTwYf+Za0F+aK2YgZRc5OOOOPjmeVqyWmJqRKX2rV0K2+eqsM5/QDiY9+qsb0KW7bGVB3DePhA2HIizB1Nf2bQ47LUB/mVp084bkq7ptBhZufvaOhc4zU4xxPTwc+qd1AREQEREBET4TAEykmCZ8JgDKSYJlJMCixsDMh7aXLxNNtm9lU2VhRvtkYQ1Jh9z7vAfm3p2PORyn/AGPSOyn94w3K/wARHTjqAyfdPPLcE87Jaz94+eJ3AfMBPrLOMn8MDv8Al7yo0uvUMFAbdPEqFsXIGQT09XCdlyD5NKmh3GH0iHf4fbHHuzj3TiOb3kb+0bt1ygje3l3hnoPT3/KThpNNuKAPUIEW81t/7NtNqGP0ivURxxv1HeHT7Ffvk0yEeWyHRbXS9cBd+u/18cHFg9+63xSbUYEAjiCMg9YM2zedW9op6fYiJisiIgIiIEK8+GkxrKrP7Sjd99btnwsXuEhnaacZ6E58dJnT6ezHo2sn+Im9xP8Ay5Am1V6sfOeqPOJlxZ6N5H6vyuz9LYelqK89oUA+IMr0Gzqjv76KzLa4yw3sAtvLgHgODDonPcz2r8psmoE8a2sr7mJHgwnVabhfavWK7O8FD/0xPK1ZYGBgcB1CWrRL0tvA1DP5PV6Z/wDims9likfMLO9ke7f82suOlGSwfkcMfAGd/U4ZQw6CAR7xmBXERARE+ZgDKSYJlJMATKSZSTKS0ComWNTduqSZUWnBc6vKP9m0pVDiy3Kr1gfWb3A95ECL+X+3P27XEb37ine4+rdXjYw7cYHYJo9laJtVqVQDBsYFsfVUDAH5UAHbMU+bWAel8O34FP7tfzMM9iiShzO8n851Dji3Bc9QPE+8/IQJQ5O7NWmlUUYAUADsm5RJTUsyFECO+eTZe9p6rwONblGOPq2f/pR3zpOb7aPl9m0MTllTyTdeaiU49oAPvm22vs5NTQ9NoytilT1jqI9oOD7pxPNYr6a3V6G7g9braOpg43Cy/dIVD+aa73j16RxZIUREyWREQEREDjudnS7+y7TjjW9Vg9mHCsfhZp5x2quR6zPVfKjSeV0Wor9bUWAdu4d3xxPLm0CSs9WHzSYZX5SDzCanNGqq+zaj4/GpH+SSRbw1CH7Vbr71KsvhvyHuYzV7ut1FR/iUhh21uP6OZL+1SVFbqMlbV4E4B3818TxxxcTzTy1Z0oaY+Lz66k7AznvO78pS2iY+ndYfYu6g/SAfGcGNtZAa2DkAFSCSQBxGOkze8jtcLtFUwOSF3T2rwM0Vmz6xx3AT1tl2+JsmZ/IOzFVtf9nc4HYxJXwxA6mJ8zPhaB9zKSZ8LShmgfS0oZpSzS0zwKmaUM8ts8ts8Cq63AzPO/LnbP7brnJb9zXkZHR5NOLMPxHOO0SZOXOqtTQ3HTo72FCqhASwDcGfA48Bk90882DdTdI4v57gjiEU4RCD1txI+6IGVsnRNq9SqYwbGDNj6ijoX8q4HaZ6U5O7PWmpVUYAAEjDmi2DwOosHnOeGfs/+T/STBTAzKhL0t1dE021+V+j02Rbem8PqJ57/Cuce+BvZr9Rs1TqK9QOFiq1RP263wd09jhSPePXI82tzqu2Ro6MffuOT7kU/Mzhto8qdZbYGvvdijq6qMKmVIZfMXAPQPVNMdJtOoTadPRkSxodULaksT0bEVx2MAR85fmaiIiAiIgfGGRgzyrtzRGuyys/w7HT4GK/0nquececrQivaeqGOBs8oOnj5VFsJ72M9HTz5mGeRoebTVeS2xR1OXrP5lOPECT/ALUXNFmOkKWHannDxAnmfZ2o8jraLOgJdWxPsDjPhmen85GOuZZI1ZdeFatkAjoIz3z4xmHspv3KA9KruHtQ7h/lmSzSHVjUTF5L27msuT7ao/v9H/KZkXNNVp7dzXUt6mDIe3hj5tA78NPhaWFefDZAus8tM8tNZLTWQLr2Sy1ktPZLLWQLzWS01ktgk9AJ7Jpdt7arqUqHVrDwVFOWLHoBKg7vaeiBuKSX6PrHA/CDxPvPynJc42wtNqbKqlrH7RkFrE4Nuj1Pj0vXjPRxxib9Nv1U0M9qtTaq+bTaMNwHDyZ9GwdHFSfbg8JHtGm1Gqd7XZgLDndBIGPUDjpgdzp9p6XQ1hLLEBUAbiec/D1bq5x78TU6/nIbo0lH57j/AJF/+0wNLyUPVNxpuSg9YgchtHa+t1XC66zdP1EO4nwrjPvzMbS7CJ9UkqjYFa9XumdVs+tegQOC0fJwn1TT8tNjHTvU+MLYCpOPrJgjvDfpkx6elc8AP9ezhOE55LBu6VBjO9axGQCOCAZHSOma4f7wm/Dq+araHldmopOWpZqj2A7yfoZR7p2EiPmV2ji++gkeei2qPah3W8HX4ZLk5ljVpKzuCIiZqIiICQlz06Td16v6rKF6+lGYHo9m7JtkXc+Olymms6MNZWfzBWH8jTXDOrpvwgPaycTPSew9b5XTU2D69VbfEoM867Wr9smXmx1m/sujPSm/X8DkDwxO5o+zlOHSafVpWbFdlXFrEbzAcHAfhn2sZU20lPoh2/CjY+IjHjDEZzgZ68ce+UW3YGTwHWeA75itat1Vh9GvH43A8F3pqtYjllZnAKNvKEXHEdZbOfCU7Q5VaOrPlNTSCOkBw7D8qZM5faXONowPMNtn4a8Dvcj5QJnS3IBHQRnvhrJoeSG2U1WgpvU4DLu4PFgUJQg49fmzM1Gux6K59rnA7h/3gZjWS1c+6MsQo62IX59M1Fu0yemwL7Kxjx6fGYVt6Zzulj1sf+8DaXbVrHQWc/cXh8TY/rMKzadzfRVqntbLt/RfCYTaxvUFHYP+8tXag9LNge04Hjw8YFzVUWWD9/cxH2d7C/AvDwmPyf2cjWm0AMteFQeprG4KOzjxPqGT6ppducpdPXWw8srNg8Ey5/TkDvmVrtq0aTR0WvjyyoxoXJ3zZcmLX3R0gK25noBL9QndS5tudvH9svWknfrpK7xOPPsXGCQPWOnh6z7JvdFQqgBVAkNbN5UatEIqCLkklym+5LHOfOO74S3qdoay36XU3EdQfcHwpgeE1rgtKZvCatXr66QTdZXWB63dUH6sTRavl9oK/wCP5Q9VSPZ+oDd/VIqo2NvHIUsfWQrMfeZl/wCzgnpFU/E6A/CMt4TSOnj9lPyOw1nOgvHyGltf22sqDuG+ZpdXzga9+CeRpHUqF2HvckfpmnZ6V6X3vwIzeLlR4S221kX0EP5mAHcgHzmkYqR+J75ZGo2jrbvpdRqGHVvmtO5N0Sxp9nnjuqOslVLH3kAynT6zU3H/ANPUWP8AwaTYfiwx8ZtdPyH2tqfSpsCn132qgHahbe/TL3Wv+OeZX+ReoajaembPTYKyu8uSLQUPmgknG8D0eqegpFfIHmvt0mrr1OqsqJrDFa695vPZSoJZgOgM3DHTjqkqTyZrRafDWkTEERExWREQE4nnf0u/swtjPkranHvJq+VhnbTS8tNN5XZ+pQdJocjtUbw8QJVJ1aJcnh5e2pWcf+JlcmuXVug07011I5awuGcthchQRurjPo56fXK9XQWE5/U6A5npzUmeGdJ02mv5wtoWk/vzWD9WpVTHYwG93mc/q9dbac22WWHrd2Y+Jl9NAeqZNezD65jGK0r74agLKhUZ0FOyfYTMyrZP3e+XGCf1PyJL5ktXnZdtbEA1ahvctiKw8Q82O2NtUITv3V56t8Me5c/KRrptiPjgDg9OM4Pb6pfXZiL6ToPzA+C5PhK/jx7c+R0t3LDTr6PlH/CmB+rHymu1HLG5voaFX2uS3gu7NcFpX6xP4UAHe2D4QdVWOhM/jcnwXEuMNIcm8vt21dW/pXFR1VhV8QN7xmN/s17TlvKWHrYs3iZtNDp9Tdj9nocg9BqpJHx44d83en5BbRu9NNwH13Wj5LvHwlfSrnmXI3bHGMMa1/E4J+FcmVWUI1hsusZ3OPRT1DoALngB2SRtFzSucG/UqOta6y3czEfyzf6Lmv0SfSeVtP37N0d1YWRbLTbsVsh46ipRwrJ9r2H5KB85kaQ6i3/dqCf7qgv+ogkd8nnQ8l9HTg1aakEdDFFZ/ibJ8ZtgOqTPUeodjGgijkPtS/0q2Udd1oA+EEkd03Gh5n7jjy+prTrFSM/czbvykwRM5z2lXZDgNDzSaJfpWutP3nCL/wDGAfGdDs/kboaMeT0tOR0MyB3+J8nxm+iZze08yqKwpRABgAAdQGBKoiS6REQEREBERASi2sMpU9BBB7CMSuIHmM6cqzI3SrFT2qSD8p9/2XvcccOs9Hf0eM6LlxyU1w2ncNHTc9dh8srVphR5QkuptOACH3uGegiWNHzUbSuIN3kq/wC9u33HuQMPGe/5K63MsO2XPnTUr6dtfYDk/o3p8/adOvRvt2IFHexz+mSJs/mTX/3GrY+ymoL+py3ynTbO5qtnVY3q3tI9dtrHPaqbq+Emc9Id7JQi211Ho1KPa7lv5d0TY6DTa6//AHei0g9DVUFV/wATH+aeg9nbB01H0Gnpr9qVoD3gZmxmc9R6h340EaTm22ldg2hU9t128e5N6dBoOZ88Dfqh7Vqr+Tsf8sleJE57yrshxeh5sNDXjfWy0j12WEeCbonQ6Dk9pafodPSp6xWu98RGZs4mc3tPMq1BERJdIiICIiAiIgIiICIiAiIgIiICIiAiIgIiICIiAiIgIiICIiAiIgIiICIiAiIgIiICIiAiIgIiICIiAiIgIiICIiAiIgIiICIiAiIgIiICIiAiIgIiICIiAiIgIiI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032" name="Picture 8" descr="http://www.mullerimoveis.com.br/admin_new/img/propost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CaixaDeTexto 5"/>
          <p:cNvSpPr txBox="1"/>
          <p:nvPr/>
        </p:nvSpPr>
        <p:spPr>
          <a:xfrm rot="20640660">
            <a:off x="836774" y="2024730"/>
            <a:ext cx="42946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29/07: 1ª aula: Definição, finalidade, funções, dimensões e fundamentos da DSI</a:t>
            </a:r>
          </a:p>
          <a:p>
            <a:pPr algn="just"/>
            <a:endParaRPr lang="pt-BR" dirty="0" smtClean="0"/>
          </a:p>
          <a:p>
            <a:pPr algn="just"/>
            <a:r>
              <a:rPr lang="pt-BR" dirty="0" smtClean="0"/>
              <a:t>05/08: 2ª aula: Princípios da DSI</a:t>
            </a:r>
          </a:p>
          <a:p>
            <a:pPr algn="just"/>
            <a:endParaRPr lang="pt-BR" dirty="0" smtClean="0"/>
          </a:p>
          <a:p>
            <a:pPr algn="just"/>
            <a:r>
              <a:rPr lang="pt-BR" dirty="0" smtClean="0"/>
              <a:t>12/08: 3ª aula: Raízes bíblicas da DSI</a:t>
            </a:r>
          </a:p>
          <a:p>
            <a:pPr algn="just"/>
            <a:endParaRPr lang="pt-BR" dirty="0" smtClean="0"/>
          </a:p>
          <a:p>
            <a:pPr algn="just"/>
            <a:r>
              <a:rPr lang="pt-BR" dirty="0" smtClean="0"/>
              <a:t>19/08: 4ª aula: Principais documentos da DSI</a:t>
            </a:r>
          </a:p>
          <a:p>
            <a:pPr algn="just"/>
            <a:endParaRPr lang="pt-BR" dirty="0" smtClean="0"/>
          </a:p>
          <a:p>
            <a:pPr algn="just"/>
            <a:endParaRPr lang="pt-BR" dirty="0" smtClean="0"/>
          </a:p>
          <a:p>
            <a:pPr algn="just"/>
            <a:endParaRPr lang="pt-BR" dirty="0" smtClean="0"/>
          </a:p>
          <a:p>
            <a:pPr algn="just"/>
            <a:r>
              <a:rPr lang="pt-BR" dirty="0" smtClean="0"/>
              <a:t>26/08: 5ª aula: Principais documentos da DSI</a:t>
            </a: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5786446" y="5500702"/>
            <a:ext cx="29289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PROPOSTA </a:t>
            </a:r>
            <a:endParaRPr lang="pt-BR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pt.wix.com/blog/wp-content/uploads/2013/08/Como-Dizer-N%C3%A3o-Sem-Criar-Um-Problema-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14290"/>
            <a:ext cx="4833938" cy="3324226"/>
          </a:xfrm>
          <a:prstGeom prst="rect">
            <a:avLst/>
          </a:prstGeom>
          <a:noFill/>
        </p:spPr>
      </p:pic>
      <p:sp>
        <p:nvSpPr>
          <p:cNvPr id="3" name="CaixaDeTexto 2"/>
          <p:cNvSpPr txBox="1"/>
          <p:nvPr/>
        </p:nvSpPr>
        <p:spPr>
          <a:xfrm>
            <a:off x="1357290" y="857232"/>
            <a:ext cx="3143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000" dirty="0" smtClean="0"/>
              <a:t>O que</a:t>
            </a:r>
            <a:endParaRPr lang="pt-BR" sz="60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4857752" y="1071546"/>
            <a:ext cx="7143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B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857752" y="1428736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4929190" y="857232"/>
            <a:ext cx="2071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000" dirty="0" smtClean="0"/>
              <a:t>é DSI</a:t>
            </a:r>
            <a:endParaRPr lang="pt-BR" sz="6000" dirty="0"/>
          </a:p>
        </p:txBody>
      </p:sp>
      <p:sp>
        <p:nvSpPr>
          <p:cNvPr id="11" name="Retângulo 10"/>
          <p:cNvSpPr/>
          <p:nvPr/>
        </p:nvSpPr>
        <p:spPr>
          <a:xfrm>
            <a:off x="285720" y="3786190"/>
            <a:ext cx="33575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 smtClean="0">
                <a:cs typeface="Times New Roman" pitchFamily="18" charset="0"/>
              </a:rPr>
              <a:t>A Doutrina Social </a:t>
            </a:r>
            <a:r>
              <a:rPr lang="pt-PT" u="sng" dirty="0" smtClean="0">
                <a:cs typeface="Times New Roman" pitchFamily="18" charset="0"/>
              </a:rPr>
              <a:t>não é uma "terceira via"</a:t>
            </a:r>
            <a:r>
              <a:rPr lang="pt-PT" dirty="0" smtClean="0">
                <a:cs typeface="Times New Roman" pitchFamily="18" charset="0"/>
              </a:rPr>
              <a:t>, um caminho intermediário entre o capitalismo e o socialismo. Ela não tem nada que ver com uma agenda econômica ou política, e muito menos pode ser considerada um "sistema". 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4572000" y="3857628"/>
            <a:ext cx="42862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 smtClean="0">
                <a:cs typeface="Times New Roman" pitchFamily="18" charset="0"/>
              </a:rPr>
              <a:t>Ainda que ela possa tecer algumas considerações críticas ao socialismo e ao capitalismo, </a:t>
            </a:r>
            <a:r>
              <a:rPr lang="pt-PT" b="1" dirty="0" smtClean="0">
                <a:cs typeface="Times New Roman" pitchFamily="18" charset="0"/>
              </a:rPr>
              <a:t>ela não é uma proposta técnica, mas muito mais uma doutrina moral, que surge do conceito cristão de homem, de pessoa e de sua vocação para o amor</a:t>
            </a:r>
            <a:r>
              <a:rPr lang="pt-PT" dirty="0" smtClean="0">
                <a:cs typeface="Times New Roman" pitchFamily="18" charset="0"/>
              </a:rPr>
              <a:t>. Essa doutrina </a:t>
            </a:r>
            <a:r>
              <a:rPr lang="pt-PT" b="1" dirty="0" smtClean="0">
                <a:cs typeface="Times New Roman" pitchFamily="18" charset="0"/>
              </a:rPr>
              <a:t>não é uma utopia, no sentido de um projeto social impossível de alcançar. </a:t>
            </a:r>
            <a:endParaRPr lang="pt-BR" b="1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arcisiosilva680.files.wordpress.com/2013/09/curso_doutrina_social_da_igreja_250.jpg?w=243&amp;h=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62" y="1428736"/>
            <a:ext cx="3643338" cy="3786214"/>
          </a:xfrm>
          <a:prstGeom prst="rect">
            <a:avLst/>
          </a:prstGeom>
          <a:noFill/>
        </p:spPr>
      </p:pic>
      <p:pic>
        <p:nvPicPr>
          <p:cNvPr id="41986" name="Picture 2" descr="http://divadiz.com/wp-content/uploads/sites/21/2012/02/dicas-para-emagrecer-em-resumo_thumb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5238750" cy="1190625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571472" y="2428868"/>
            <a:ext cx="4429156" cy="310854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pPr algn="just"/>
            <a:r>
              <a:rPr lang="pt-BR" sz="2800" dirty="0" smtClean="0">
                <a:solidFill>
                  <a:srgbClr val="C00000"/>
                </a:solidFill>
              </a:rPr>
              <a:t>A Igreja Católica procura inserir-se de maneira autônoma entre o liberalismo e  o socialismo propondo uma via própria inspirada nos princípios cristãos.</a:t>
            </a:r>
            <a:endParaRPr lang="pt-BR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100" y="0"/>
            <a:ext cx="3641725" cy="5492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BR" dirty="0" smtClean="0">
                <a:solidFill>
                  <a:schemeClr val="tx2">
                    <a:satMod val="130000"/>
                  </a:schemeClr>
                </a:solidFill>
                <a:latin typeface="+mn-lt"/>
              </a:rPr>
              <a:t>O QUE É DSI ?</a:t>
            </a:r>
            <a:endParaRPr lang="pt-BR" dirty="0">
              <a:solidFill>
                <a:schemeClr val="tx2">
                  <a:satMod val="130000"/>
                </a:schemeClr>
              </a:solidFill>
              <a:latin typeface="+mn-lt"/>
            </a:endParaRPr>
          </a:p>
        </p:txBody>
      </p:sp>
      <p:sp>
        <p:nvSpPr>
          <p:cNvPr id="21507" name="Espaço Reservado para Conteúdo 2"/>
          <p:cNvSpPr>
            <a:spLocks noGrp="1"/>
          </p:cNvSpPr>
          <p:nvPr>
            <p:ph idx="1"/>
          </p:nvPr>
        </p:nvSpPr>
        <p:spPr>
          <a:xfrm>
            <a:off x="0" y="5500702"/>
            <a:ext cx="9144000" cy="1357298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just" eaLnBrk="1" hangingPunct="1">
              <a:buFont typeface="Wingdings 2" pitchFamily="18" charset="2"/>
              <a:buNone/>
              <a:defRPr/>
            </a:pPr>
            <a:r>
              <a:rPr lang="pt-BR" sz="2800" dirty="0" smtClean="0"/>
              <a:t>   </a:t>
            </a:r>
            <a:r>
              <a:rPr lang="pt-BR" sz="2400" b="1" dirty="0" smtClean="0"/>
              <a:t>Conjunto de escritos e mensagens – cartas, encíclicas, exortações, pronunciamentos, declarações, que compõem o pensamento do Magistério Católico a respeito da chamada “questão social”.</a:t>
            </a:r>
          </a:p>
          <a:p>
            <a:pPr algn="just" eaLnBrk="1" hangingPunct="1">
              <a:defRPr/>
            </a:pPr>
            <a:endParaRPr lang="pt-BR" dirty="0" smtClean="0"/>
          </a:p>
        </p:txBody>
      </p:sp>
      <p:sp>
        <p:nvSpPr>
          <p:cNvPr id="24580" name="CaixaDeTexto 3"/>
          <p:cNvSpPr txBox="1">
            <a:spLocks noChangeArrowheads="1"/>
          </p:cNvSpPr>
          <p:nvPr/>
        </p:nvSpPr>
        <p:spPr bwMode="auto">
          <a:xfrm>
            <a:off x="214282" y="571480"/>
            <a:ext cx="8678893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pt-BR" dirty="0"/>
              <a:t> </a:t>
            </a:r>
            <a:r>
              <a:rPr lang="pt-BR" sz="2000" b="1" dirty="0"/>
              <a:t>Doutrina</a:t>
            </a:r>
            <a:r>
              <a:rPr lang="pt-BR" sz="2000" dirty="0"/>
              <a:t>: Conjunto de conhecimentos dotados de certa maneira estruturado, coerência interna e unidade. </a:t>
            </a:r>
            <a:r>
              <a:rPr lang="pt-BR" sz="2000" b="1" dirty="0"/>
              <a:t>Verdades ditas ao longo da história e que a Igreja capta </a:t>
            </a:r>
            <a:r>
              <a:rPr lang="pt-BR" sz="2000" dirty="0"/>
              <a:t>dentro de certa unidade, progressividade, sujeitas a novas contribuições e conhecimentos</a:t>
            </a:r>
            <a:r>
              <a:rPr lang="pt-BR" sz="2000" dirty="0" smtClean="0"/>
              <a:t>. Critérios de juízo e diretivas para a ação, que foram se formando desde a revolução industrial e expressos nas encíclicas sociais pontifícias.</a:t>
            </a:r>
          </a:p>
          <a:p>
            <a:pPr algn="just">
              <a:buFont typeface="Wingdings" pitchFamily="2" charset="2"/>
              <a:buChar char="ü"/>
            </a:pPr>
            <a:endParaRPr lang="pt-BR" sz="2000" dirty="0"/>
          </a:p>
          <a:p>
            <a:pPr algn="just">
              <a:buFont typeface="Wingdings" pitchFamily="2" charset="2"/>
              <a:buChar char="ü"/>
            </a:pPr>
            <a:r>
              <a:rPr lang="pt-BR" sz="2000" dirty="0"/>
              <a:t> </a:t>
            </a:r>
            <a:r>
              <a:rPr lang="pt-BR" sz="2000" b="1" dirty="0"/>
              <a:t>Social</a:t>
            </a:r>
            <a:r>
              <a:rPr lang="pt-BR" sz="2000" dirty="0"/>
              <a:t>: Pessoa humana como ser social, relacionada com outros. </a:t>
            </a:r>
            <a:r>
              <a:rPr lang="pt-BR" sz="2000" b="1" dirty="0"/>
              <a:t>A pessoa humana é o centro da DSI</a:t>
            </a:r>
            <a:r>
              <a:rPr lang="pt-BR" sz="2000" dirty="0"/>
              <a:t>, todavia não a pessoa individual, mas inserida na sociedade. Em comunhão</a:t>
            </a:r>
            <a:r>
              <a:rPr lang="pt-BR" sz="2000" dirty="0" smtClean="0"/>
              <a:t>. Portanto, entende-se aqui as relações formais institucionalizadas da via em sociedade (políticas, econômicas, sociais etc...)</a:t>
            </a:r>
          </a:p>
          <a:p>
            <a:pPr algn="just"/>
            <a:endParaRPr lang="pt-BR" sz="2000" dirty="0"/>
          </a:p>
          <a:p>
            <a:pPr algn="just">
              <a:buFont typeface="Wingdings" pitchFamily="2" charset="2"/>
              <a:buChar char="ü"/>
            </a:pPr>
            <a:r>
              <a:rPr lang="pt-BR" sz="2000" dirty="0"/>
              <a:t> I</a:t>
            </a:r>
            <a:r>
              <a:rPr lang="pt-BR" sz="2000" b="1" dirty="0"/>
              <a:t>greja</a:t>
            </a:r>
            <a:r>
              <a:rPr lang="pt-BR" sz="2000" dirty="0"/>
              <a:t>: </a:t>
            </a:r>
            <a:r>
              <a:rPr lang="pt-BR" sz="2000" b="1" dirty="0"/>
              <a:t>Oferecida pelo magistério da Igreja de forma abrangente </a:t>
            </a:r>
            <a:r>
              <a:rPr lang="pt-BR" sz="2000" dirty="0"/>
              <a:t>(não só às grandes encíclicas, mas também os ensinamentos dos sínodos, dos episcopados, das conferências episcopais e também os ensinamentos que as comunidades elaboram nas bases, como expressão de uma consciência da Igreja e de uma ação social conjunta</a:t>
            </a:r>
            <a:r>
              <a:rPr lang="pt-BR" sz="2000" dirty="0" smtClean="0"/>
              <a:t>. A Igreja também é uma instituição organizada na sociedade. </a:t>
            </a:r>
            <a:endParaRPr lang="pt-B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6013" y="0"/>
            <a:ext cx="7772400" cy="908050"/>
          </a:xfrm>
        </p:spPr>
        <p:txBody>
          <a:bodyPr/>
          <a:lstStyle/>
          <a:p>
            <a:pPr>
              <a:defRPr/>
            </a:pPr>
            <a:r>
              <a:rPr lang="pt-BR" dirty="0" smtClean="0"/>
              <a:t>O QUE PRETENDE A DSI </a:t>
            </a:r>
            <a:r>
              <a:rPr lang="pt-BR" dirty="0" smtClean="0">
                <a:latin typeface="Century" pitchFamily="18" charset="0"/>
              </a:rPr>
              <a:t>?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6013" y="1052513"/>
            <a:ext cx="8027987" cy="3168650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pt-BR" sz="2400" i="1" dirty="0" smtClean="0">
                <a:solidFill>
                  <a:schemeClr val="tx1"/>
                </a:solidFill>
              </a:rPr>
              <a:t> Oferecer princípios de reflexão para iluminar a inteligência, a fim de atuar na realidade;</a:t>
            </a:r>
          </a:p>
          <a:p>
            <a:pPr>
              <a:lnSpc>
                <a:spcPct val="90000"/>
              </a:lnSpc>
              <a:defRPr/>
            </a:pPr>
            <a:endParaRPr lang="pt-BR" sz="2400" i="1" dirty="0" smtClean="0">
              <a:solidFill>
                <a:schemeClr val="tx1"/>
              </a:solidFill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pt-BR" sz="2400" i="1" dirty="0" smtClean="0">
                <a:solidFill>
                  <a:schemeClr val="tx1"/>
                </a:solidFill>
              </a:rPr>
              <a:t> Oferecer critérios de julgamento para discernir e agir em fidelidade à consciência cristã;</a:t>
            </a:r>
          </a:p>
          <a:p>
            <a:pPr>
              <a:lnSpc>
                <a:spcPct val="90000"/>
              </a:lnSpc>
              <a:defRPr/>
            </a:pPr>
            <a:endParaRPr lang="pt-BR" sz="2400" i="1" dirty="0" smtClean="0">
              <a:solidFill>
                <a:schemeClr val="tx1"/>
              </a:solidFill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pt-BR" sz="2400" i="1" dirty="0" smtClean="0">
                <a:solidFill>
                  <a:schemeClr val="tx1"/>
                </a:solidFill>
              </a:rPr>
              <a:t> Oferecer diretrizes para a ação concreta dos fiéis e das pessoas de boa vontade;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pt-BR" sz="2400" i="1" dirty="0" smtClean="0"/>
          </a:p>
          <a:p>
            <a:pPr>
              <a:lnSpc>
                <a:spcPct val="90000"/>
              </a:lnSpc>
              <a:defRPr/>
            </a:pPr>
            <a:endParaRPr lang="pt-BR" i="1" dirty="0" smtClean="0"/>
          </a:p>
        </p:txBody>
      </p:sp>
      <p:sp>
        <p:nvSpPr>
          <p:cNvPr id="4" name="CaixaDeTexto 3"/>
          <p:cNvSpPr txBox="1"/>
          <p:nvPr/>
        </p:nvSpPr>
        <p:spPr>
          <a:xfrm>
            <a:off x="714348" y="4652963"/>
            <a:ext cx="8034365" cy="15696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pt-BR" sz="2400" i="1" dirty="0"/>
              <a:t>Jamais, soluções técnicas ou modelos de ação ou de sociedade, mas pistas, elementos gerais para que se construam modelos políticos, econômicos, condizentes com as diversas realidades e em conformidade com os valores cristãos...</a:t>
            </a:r>
            <a:endParaRPr lang="pt-BR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6013" y="0"/>
            <a:ext cx="7772400" cy="908050"/>
          </a:xfrm>
        </p:spPr>
        <p:txBody>
          <a:bodyPr/>
          <a:lstStyle/>
          <a:p>
            <a:pPr>
              <a:defRPr/>
            </a:pPr>
            <a:r>
              <a:rPr lang="pt-BR" dirty="0" smtClean="0"/>
              <a:t>QUAL A SITUAÇÃO DA DSI </a:t>
            </a:r>
            <a:r>
              <a:rPr lang="pt-BR" dirty="0" smtClean="0">
                <a:latin typeface="Century" pitchFamily="18" charset="0"/>
              </a:rPr>
              <a:t>?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 rot="21269228">
            <a:off x="1260475" y="3500438"/>
            <a:ext cx="7561263" cy="1874837"/>
          </a:xfr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endParaRPr lang="pt-BR" sz="4000" b="1" i="1" dirty="0" smtClean="0"/>
          </a:p>
          <a:p>
            <a:pPr algn="ctr">
              <a:lnSpc>
                <a:spcPct val="90000"/>
              </a:lnSpc>
              <a:defRPr/>
            </a:pPr>
            <a:r>
              <a:rPr lang="pt-BR" sz="4000" b="1" i="1" dirty="0" smtClean="0">
                <a:solidFill>
                  <a:srgbClr val="C00000"/>
                </a:solidFill>
              </a:rPr>
              <a:t>IMPORTÂNCIA e ACEITAÇÃO</a:t>
            </a:r>
          </a:p>
        </p:txBody>
      </p:sp>
      <p:sp>
        <p:nvSpPr>
          <p:cNvPr id="27652" name="CaixaDeTexto 3"/>
          <p:cNvSpPr txBox="1">
            <a:spLocks noChangeArrowheads="1"/>
          </p:cNvSpPr>
          <p:nvPr/>
        </p:nvSpPr>
        <p:spPr bwMode="auto">
          <a:xfrm>
            <a:off x="1331913" y="1844675"/>
            <a:ext cx="7561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800" i="1"/>
              <a:t>De irrelevância e insignificância para outra de:</a:t>
            </a:r>
            <a:endParaRPr lang="pt-BR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6013" y="0"/>
            <a:ext cx="7772400" cy="785813"/>
          </a:xfrm>
        </p:spPr>
        <p:txBody>
          <a:bodyPr/>
          <a:lstStyle/>
          <a:p>
            <a:pPr>
              <a:defRPr/>
            </a:pPr>
            <a:r>
              <a:rPr lang="pt-B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Razões da irrelevância</a:t>
            </a:r>
            <a:endParaRPr lang="pt-BR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entury" pitchFamily="18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8596" y="928688"/>
            <a:ext cx="8391554" cy="5021262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 fontScale="92500"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pt-BR" sz="2400" i="1" dirty="0" smtClean="0">
                <a:solidFill>
                  <a:schemeClr val="tx1"/>
                </a:solidFill>
              </a:rPr>
              <a:t> </a:t>
            </a:r>
            <a:r>
              <a:rPr lang="pt-BR" sz="2400" dirty="0" smtClean="0">
                <a:solidFill>
                  <a:schemeClr val="tx1"/>
                </a:solidFill>
              </a:rPr>
              <a:t>O espaço da DSI foi ocupado pela Teologia da Libertação;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pt-BR" sz="2400" dirty="0" smtClean="0">
                <a:solidFill>
                  <a:schemeClr val="tx1"/>
                </a:solidFill>
              </a:rPr>
              <a:t> Documentos escritos em linguagem abstrata, geral, universal, pouco significativa para a vida do povo;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pt-BR" sz="2400" dirty="0" smtClean="0">
                <a:solidFill>
                  <a:schemeClr val="tx1"/>
                </a:solidFill>
              </a:rPr>
              <a:t> A defesa da propriedade particular feita pela DSI, parecia defesa dos ricos, por possuírem condições de posse;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pt-BR" sz="2400" dirty="0" smtClean="0">
                <a:solidFill>
                  <a:schemeClr val="tx1"/>
                </a:solidFill>
              </a:rPr>
              <a:t> De igual forma o direito de livre iniciativa também defendido pela DSI, parecia opor-se aos pobres, que normalmente não possuem os meios de produção;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pt-BR" sz="2400" dirty="0" smtClean="0">
                <a:solidFill>
                  <a:schemeClr val="tx1"/>
                </a:solidFill>
              </a:rPr>
              <a:t> Prevalência do aspecto religioso transcendente, parecendo desencarnado da vida do povo;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pt-BR" sz="2400" dirty="0" smtClean="0">
                <a:solidFill>
                  <a:schemeClr val="tx1"/>
                </a:solidFill>
              </a:rPr>
              <a:t> A DSI serviu de plataforma política para vários partidos de inspiração cristã, às vezes assumindo até atitudes violentas contra o povo e seus direitos como ocorreu no Chile, El Salvador, Venezuela...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pt-BR" sz="2400" dirty="0" smtClean="0">
                <a:solidFill>
                  <a:schemeClr val="tx1"/>
                </a:solidFill>
              </a:rPr>
              <a:t> A rejeição de tais partidos que apoiaram golpes militares e se diziam basear-se na DSI.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6013" y="0"/>
            <a:ext cx="7772400" cy="90805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pt-B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Razões da aceitação</a:t>
            </a:r>
            <a:endParaRPr lang="pt-BR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6013" y="1143000"/>
            <a:ext cx="7599391" cy="33655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pt-BR" sz="2000" i="1" dirty="0" smtClean="0">
                <a:solidFill>
                  <a:schemeClr val="tx1"/>
                </a:solidFill>
              </a:rPr>
              <a:t> </a:t>
            </a:r>
            <a:r>
              <a:rPr lang="pt-BR" sz="2800" dirty="0" smtClean="0">
                <a:solidFill>
                  <a:schemeClr val="tx1"/>
                </a:solidFill>
              </a:rPr>
              <a:t>As críticas que a DSI vinha fazendo desde Leão XIII ao Socialismo e Capitalismo verificaram-se de fato.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pt-BR" sz="2800" dirty="0" smtClean="0">
                <a:solidFill>
                  <a:schemeClr val="tx1"/>
                </a:solidFill>
              </a:rPr>
              <a:t> O Socialismo real caiu de podre;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pt-BR" sz="2800" dirty="0" smtClean="0">
                <a:solidFill>
                  <a:schemeClr val="tx1"/>
                </a:solidFill>
              </a:rPr>
              <a:t> Dentro do Capitalismo, surgiram movimentos críticos a certas opressões, como a situação do trabalho e do trabalhador,  às agressões à natureza, à vida. De sorte que a DSI aparece hoje como uma bandeira para o futuro.</a:t>
            </a:r>
          </a:p>
        </p:txBody>
      </p:sp>
      <p:sp>
        <p:nvSpPr>
          <p:cNvPr id="29700" name="Retângulo 3"/>
          <p:cNvSpPr>
            <a:spLocks noChangeArrowheads="1"/>
          </p:cNvSpPr>
          <p:nvPr/>
        </p:nvSpPr>
        <p:spPr bwMode="auto">
          <a:xfrm>
            <a:off x="2071670" y="4857750"/>
            <a:ext cx="5524518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endParaRPr lang="pt-BR" b="1" i="1" dirty="0"/>
          </a:p>
          <a:p>
            <a:pPr algn="just">
              <a:lnSpc>
                <a:spcPct val="90000"/>
              </a:lnSpc>
            </a:pPr>
            <a:r>
              <a:rPr lang="pt-BR" sz="2400" b="1" i="1" dirty="0"/>
              <a:t>Assim, a DSI passou, nos últimos tempos, de uma situação de hibernação e descaso para outra de significância e importância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857496"/>
            <a:ext cx="7891462" cy="42704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BR" sz="4000" dirty="0" smtClean="0">
                <a:solidFill>
                  <a:schemeClr val="tx2">
                    <a:satMod val="130000"/>
                  </a:schemeClr>
                </a:solidFill>
              </a:rPr>
              <a:t>FUNDAMENTOS OU FONTES DA DSI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3571876"/>
            <a:ext cx="6027755" cy="2665412"/>
          </a:xfrm>
        </p:spPr>
        <p:txBody>
          <a:bodyPr>
            <a:normAutofit fontScale="85000" lnSpcReduction="20000"/>
          </a:bodyPr>
          <a:lstStyle/>
          <a:p>
            <a:pPr eaLnBrk="1" hangingPunct="1"/>
            <a:r>
              <a:rPr lang="pt-BR" sz="2400" dirty="0" smtClean="0"/>
              <a:t>Direito natural</a:t>
            </a:r>
          </a:p>
          <a:p>
            <a:pPr eaLnBrk="1" hangingPunct="1"/>
            <a:r>
              <a:rPr lang="pt-BR" sz="2400" dirty="0" smtClean="0"/>
              <a:t>Palavra de Deus</a:t>
            </a:r>
          </a:p>
          <a:p>
            <a:pPr eaLnBrk="1" hangingPunct="1"/>
            <a:r>
              <a:rPr lang="pt-BR" sz="2400" dirty="0" smtClean="0"/>
              <a:t>O clamor dos oprimidos/experiências históricas</a:t>
            </a:r>
          </a:p>
          <a:p>
            <a:pPr eaLnBrk="1" hangingPunct="1"/>
            <a:r>
              <a:rPr lang="pt-BR" sz="2400" dirty="0" smtClean="0"/>
              <a:t>Magistério da Igreja</a:t>
            </a:r>
          </a:p>
          <a:p>
            <a:pPr eaLnBrk="1" hangingPunct="1"/>
            <a:r>
              <a:rPr lang="pt-BR" sz="2400" dirty="0" smtClean="0"/>
              <a:t>Produção/reflexão teológica</a:t>
            </a:r>
          </a:p>
          <a:p>
            <a:pPr eaLnBrk="1" hangingPunct="1"/>
            <a:r>
              <a:rPr lang="pt-BR" sz="2400" dirty="0" smtClean="0"/>
              <a:t>Ciências (de modo especial as sociais)</a:t>
            </a:r>
          </a:p>
          <a:p>
            <a:pPr eaLnBrk="1" hangingPunct="1"/>
            <a:r>
              <a:rPr lang="pt-BR" sz="2400" dirty="0" smtClean="0"/>
              <a:t>As diversas culturas</a:t>
            </a:r>
          </a:p>
          <a:p>
            <a:pPr eaLnBrk="1" hangingPunct="1"/>
            <a:r>
              <a:rPr lang="pt-BR" sz="2400" dirty="0" smtClean="0"/>
              <a:t>A mística ou a espiritualidade</a:t>
            </a:r>
          </a:p>
        </p:txBody>
      </p:sp>
      <p:pic>
        <p:nvPicPr>
          <p:cNvPr id="30724" name="Picture 10" descr="http://gofeesperanca.com/wp-content/uploads/2012/06/compendio-da-doutrina-social-da-igreja-e1339534748179-600x2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428604"/>
            <a:ext cx="571500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 descr="http://www.cristoevida.org.br/arquivos/fotos/ebj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4714884"/>
            <a:ext cx="2381250" cy="16192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venturapaterna.com.br/wp-content/uploads/2012/06/nascimen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3357586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aixaDeTexto 2"/>
          <p:cNvSpPr txBox="1"/>
          <p:nvPr/>
        </p:nvSpPr>
        <p:spPr>
          <a:xfrm>
            <a:off x="4286248" y="357166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i="1" dirty="0" smtClean="0"/>
              <a:t>COMO NASCE A DSI</a:t>
            </a:r>
            <a:endParaRPr lang="pt-BR" sz="2400" b="1" i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3714744" y="1571612"/>
            <a:ext cx="48577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 smtClean="0"/>
              <a:t>A DSI nasce do encontro da Palavra de Deus com a vida em sociedade e assume uma dimensão:</a:t>
            </a:r>
          </a:p>
          <a:p>
            <a:pPr algn="just">
              <a:buFont typeface="Wingdings" pitchFamily="2" charset="2"/>
              <a:buChar char="ü"/>
            </a:pPr>
            <a:r>
              <a:rPr lang="pt-BR" sz="2000" dirty="0" smtClean="0"/>
              <a:t> teórica (princípios);</a:t>
            </a:r>
          </a:p>
          <a:p>
            <a:pPr algn="just">
              <a:buFont typeface="Wingdings" pitchFamily="2" charset="2"/>
              <a:buChar char="ü"/>
            </a:pPr>
            <a:r>
              <a:rPr lang="pt-BR" sz="2000" dirty="0" smtClean="0"/>
              <a:t> histórica (encíclicas);</a:t>
            </a:r>
          </a:p>
          <a:p>
            <a:pPr algn="just">
              <a:buFont typeface="Wingdings" pitchFamily="2" charset="2"/>
              <a:buChar char="ü"/>
            </a:pPr>
            <a:r>
              <a:rPr lang="pt-BR" sz="2000" dirty="0" smtClean="0"/>
              <a:t> e prática (atitudes). </a:t>
            </a:r>
            <a:endParaRPr lang="pt-BR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28596" y="4786322"/>
            <a:ext cx="8358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dirty="0" smtClean="0"/>
              <a:t>Tudo isso se reverte sobre a vida em sociedade, buscando transformá-la, de acordo com o projeto de Deus.</a:t>
            </a:r>
            <a:endParaRPr lang="pt-BR" sz="28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85720" y="1500174"/>
            <a:ext cx="364333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 smtClean="0"/>
              <a:t>Foi se formando ao longo dos últimos cem anos, como uma resposta oficial da Igreja aos desafios que vinham da vida em sociedade</a:t>
            </a:r>
            <a:endParaRPr lang="pt-BR" sz="20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428596" y="3143248"/>
            <a:ext cx="81439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Depois da primeira encíclica que foi a </a:t>
            </a:r>
            <a:r>
              <a:rPr lang="pt-BR" i="1" dirty="0" err="1" smtClean="0"/>
              <a:t>Rerum</a:t>
            </a:r>
            <a:r>
              <a:rPr lang="pt-BR" i="1" dirty="0" smtClean="0"/>
              <a:t> </a:t>
            </a:r>
            <a:r>
              <a:rPr lang="pt-BR" i="1" dirty="0" err="1" smtClean="0"/>
              <a:t>Novarum</a:t>
            </a:r>
            <a:r>
              <a:rPr lang="pt-BR" i="1" dirty="0" smtClean="0"/>
              <a:t> </a:t>
            </a:r>
            <a:r>
              <a:rPr lang="pt-BR" dirty="0" smtClean="0"/>
              <a:t>(RN), seguiram-se outras, geralmente comemorativas desta. Assim, tivemos a </a:t>
            </a:r>
            <a:r>
              <a:rPr lang="pt-BR" i="1" dirty="0" err="1" smtClean="0"/>
              <a:t>Quadragesimo</a:t>
            </a:r>
            <a:r>
              <a:rPr lang="pt-BR" i="1" dirty="0" smtClean="0"/>
              <a:t> </a:t>
            </a:r>
            <a:r>
              <a:rPr lang="pt-BR" i="1" dirty="0" err="1" smtClean="0"/>
              <a:t>Anno</a:t>
            </a:r>
            <a:r>
              <a:rPr lang="pt-BR" i="1" dirty="0" smtClean="0"/>
              <a:t> </a:t>
            </a:r>
            <a:r>
              <a:rPr lang="pt-BR" dirty="0" smtClean="0"/>
              <a:t>(QA) nos quarenta anos da RN e depois uma mensagem de rádio chamada </a:t>
            </a:r>
            <a:r>
              <a:rPr lang="pt-BR" i="1" dirty="0" smtClean="0"/>
              <a:t>La </a:t>
            </a:r>
            <a:r>
              <a:rPr lang="pt-BR" i="1" dirty="0" err="1" smtClean="0"/>
              <a:t>solennitá</a:t>
            </a:r>
            <a:r>
              <a:rPr lang="pt-BR" dirty="0" smtClean="0"/>
              <a:t>, nos seus cinquenta anos. Outras encíclicas comemorativas foram a </a:t>
            </a:r>
            <a:r>
              <a:rPr lang="pt-BR" i="1" dirty="0" err="1" smtClean="0"/>
              <a:t>Mater</a:t>
            </a:r>
            <a:r>
              <a:rPr lang="pt-BR" i="1" dirty="0" smtClean="0"/>
              <a:t> </a:t>
            </a:r>
            <a:r>
              <a:rPr lang="pt-BR" i="1" dirty="0" err="1" smtClean="0"/>
              <a:t>et</a:t>
            </a:r>
            <a:r>
              <a:rPr lang="pt-BR" i="1" dirty="0" smtClean="0"/>
              <a:t> </a:t>
            </a:r>
            <a:r>
              <a:rPr lang="pt-BR" i="1" dirty="0" err="1" smtClean="0"/>
              <a:t>Magistra</a:t>
            </a:r>
            <a:r>
              <a:rPr lang="pt-BR" i="1" dirty="0" smtClean="0"/>
              <a:t> </a:t>
            </a:r>
            <a:r>
              <a:rPr lang="pt-BR" dirty="0" smtClean="0"/>
              <a:t>(MM) nos seus </a:t>
            </a:r>
            <a:r>
              <a:rPr lang="pt-BR" dirty="0" err="1" smtClean="0"/>
              <a:t>sententa</a:t>
            </a:r>
            <a:r>
              <a:rPr lang="pt-BR" dirty="0" smtClean="0"/>
              <a:t> anos e a Carta Apostólica </a:t>
            </a:r>
            <a:r>
              <a:rPr lang="pt-BR" i="1" dirty="0" err="1" smtClean="0"/>
              <a:t>Octogesima</a:t>
            </a:r>
            <a:r>
              <a:rPr lang="pt-BR" i="1" dirty="0" smtClean="0"/>
              <a:t> Adveniens </a:t>
            </a:r>
            <a:r>
              <a:rPr lang="pt-BR" dirty="0" smtClean="0"/>
              <a:t>(OA), no seu octogésimo aniversário. Depois veio a </a:t>
            </a:r>
            <a:r>
              <a:rPr lang="pt-BR" i="1" dirty="0" err="1" smtClean="0"/>
              <a:t>Laboren</a:t>
            </a:r>
            <a:r>
              <a:rPr lang="pt-BR" i="1" dirty="0" smtClean="0"/>
              <a:t> </a:t>
            </a:r>
            <a:r>
              <a:rPr lang="pt-BR" i="1" dirty="0" err="1" smtClean="0"/>
              <a:t>Exercens</a:t>
            </a:r>
            <a:r>
              <a:rPr lang="pt-BR" i="1" dirty="0" smtClean="0"/>
              <a:t> </a:t>
            </a:r>
            <a:r>
              <a:rPr lang="pt-BR" dirty="0" smtClean="0"/>
              <a:t>(LE) em seu nonagésimo aniversário e a </a:t>
            </a:r>
            <a:r>
              <a:rPr lang="pt-BR" i="1" dirty="0" err="1" smtClean="0"/>
              <a:t>Centesimun</a:t>
            </a:r>
            <a:r>
              <a:rPr lang="pt-BR" i="1" dirty="0" smtClean="0"/>
              <a:t> </a:t>
            </a:r>
            <a:r>
              <a:rPr lang="pt-BR" i="1" dirty="0" err="1" smtClean="0"/>
              <a:t>Annus</a:t>
            </a:r>
            <a:r>
              <a:rPr lang="pt-BR" i="1" dirty="0" smtClean="0"/>
              <a:t> </a:t>
            </a:r>
            <a:r>
              <a:rPr lang="pt-BR" dirty="0" smtClean="0"/>
              <a:t>no seu centenário.  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4286248" y="5286388"/>
            <a:ext cx="43577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Algumas encíclicas da DSI, como </a:t>
            </a:r>
            <a:r>
              <a:rPr lang="pt-BR" i="1" dirty="0" smtClean="0"/>
              <a:t>a </a:t>
            </a:r>
            <a:r>
              <a:rPr lang="pt-BR" i="1" dirty="0" err="1" smtClean="0"/>
              <a:t>Pacem</a:t>
            </a:r>
            <a:r>
              <a:rPr lang="pt-BR" i="1" dirty="0" smtClean="0"/>
              <a:t> in </a:t>
            </a:r>
            <a:r>
              <a:rPr lang="pt-BR" i="1" dirty="0" err="1" smtClean="0"/>
              <a:t>Terris</a:t>
            </a:r>
            <a:r>
              <a:rPr lang="pt-BR" dirty="0" smtClean="0"/>
              <a:t>, </a:t>
            </a:r>
            <a:r>
              <a:rPr lang="pt-BR" i="1" dirty="0" err="1" smtClean="0"/>
              <a:t>Populorum</a:t>
            </a:r>
            <a:r>
              <a:rPr lang="pt-BR" i="1" dirty="0" smtClean="0"/>
              <a:t> </a:t>
            </a:r>
            <a:r>
              <a:rPr lang="pt-BR" i="1" dirty="0" err="1" smtClean="0"/>
              <a:t>Progressio</a:t>
            </a:r>
            <a:r>
              <a:rPr lang="pt-BR" i="1" dirty="0" smtClean="0"/>
              <a:t>, </a:t>
            </a:r>
            <a:r>
              <a:rPr lang="pt-BR" i="1" dirty="0" err="1" smtClean="0"/>
              <a:t>Solicitudo</a:t>
            </a:r>
            <a:r>
              <a:rPr lang="pt-BR" i="1" dirty="0" smtClean="0"/>
              <a:t> Rei </a:t>
            </a:r>
            <a:r>
              <a:rPr lang="pt-BR" i="1" dirty="0" err="1" smtClean="0"/>
              <a:t>Socialis</a:t>
            </a:r>
            <a:r>
              <a:rPr lang="pt-BR" i="1" dirty="0" smtClean="0"/>
              <a:t> </a:t>
            </a:r>
            <a:r>
              <a:rPr lang="pt-BR" dirty="0" smtClean="0"/>
              <a:t>e </a:t>
            </a:r>
            <a:r>
              <a:rPr lang="pt-BR" i="1" dirty="0" err="1" smtClean="0"/>
              <a:t>Caritas</a:t>
            </a:r>
            <a:r>
              <a:rPr lang="pt-BR" i="1" dirty="0" smtClean="0"/>
              <a:t> in </a:t>
            </a:r>
            <a:r>
              <a:rPr lang="pt-BR" i="1" dirty="0" err="1" smtClean="0"/>
              <a:t>Veritate</a:t>
            </a:r>
            <a:r>
              <a:rPr lang="pt-BR" dirty="0" smtClean="0"/>
              <a:t>,  não são comemorativas da </a:t>
            </a:r>
            <a:r>
              <a:rPr lang="pt-BR" i="1" dirty="0" err="1" smtClean="0"/>
              <a:t>Rerum</a:t>
            </a:r>
            <a:r>
              <a:rPr lang="pt-BR" i="1" dirty="0" smtClean="0"/>
              <a:t> </a:t>
            </a:r>
            <a:r>
              <a:rPr lang="pt-BR" i="1" dirty="0" err="1" smtClean="0"/>
              <a:t>Novarum</a:t>
            </a:r>
            <a:r>
              <a:rPr lang="pt-BR" dirty="0" smtClean="0"/>
              <a:t>, mas tem outra motivação.</a:t>
            </a:r>
            <a:endParaRPr lang="pt-BR" dirty="0"/>
          </a:p>
        </p:txBody>
      </p:sp>
      <p:pic>
        <p:nvPicPr>
          <p:cNvPr id="37890" name="Picture 2" descr="http://www.vocalis.com.br/_img/imagem/qs_historic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642918"/>
            <a:ext cx="4953000" cy="2095501"/>
          </a:xfrm>
          <a:prstGeom prst="rect">
            <a:avLst/>
          </a:prstGeom>
          <a:noFill/>
        </p:spPr>
      </p:pic>
      <p:sp>
        <p:nvSpPr>
          <p:cNvPr id="7" name="Retângulo 6"/>
          <p:cNvSpPr/>
          <p:nvPr/>
        </p:nvSpPr>
        <p:spPr>
          <a:xfrm>
            <a:off x="0" y="285728"/>
            <a:ext cx="77794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DIMENSÃO HISTÓRICA DA DSI</a:t>
            </a:r>
            <a:endParaRPr lang="pt-BR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encrypted-tbn1.gstatic.com/images?q=tbn:ANd9GcTfqt5StZGOeRlnHq9y8hkNXlzeV1GkurP_Hs3g9E_696ljDFYy2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tângulo 3"/>
          <p:cNvSpPr>
            <a:spLocks noChangeArrowheads="1"/>
          </p:cNvSpPr>
          <p:nvPr/>
        </p:nvSpPr>
        <p:spPr bwMode="auto">
          <a:xfrm>
            <a:off x="1357313" y="428625"/>
            <a:ext cx="7786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3200" b="1">
                <a:latin typeface="Gill Sans Ultra Bold Condensed" pitchFamily="34" charset="0"/>
              </a:rPr>
              <a:t>O QUE VOCÊS JÁ OUVIRAM FALAR SOBRE:</a:t>
            </a:r>
          </a:p>
        </p:txBody>
      </p:sp>
      <p:pic>
        <p:nvPicPr>
          <p:cNvPr id="9220" name="Picture 4" descr="https://encrypted-tbn1.gstatic.com/images?q=tbn:ANd9GcTPfb8wAE88SDL8ubA9rx9WEiCdI133Yp8Y4eF_6fTEunyhMI1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714875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s://d39v0tgsdm3e7r.cloudfront.net/buzzers/lucafen/990/HotSite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0"/>
            <a:ext cx="5929323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2"/>
          <p:cNvSpPr txBox="1"/>
          <p:nvPr/>
        </p:nvSpPr>
        <p:spPr>
          <a:xfrm>
            <a:off x="357158" y="0"/>
            <a:ext cx="278608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 smtClean="0"/>
              <a:t>RELAÇÃO DE ENCÍCLICAS E DOCUMENTOS SOCIAIS:</a:t>
            </a:r>
            <a:endParaRPr lang="pt-BR" sz="3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428596" y="2285992"/>
            <a:ext cx="842968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pt-BR" sz="2000" b="1" i="1" dirty="0" smtClean="0"/>
              <a:t>1ª etapa - De Leão XIII ao Concílio Vaticano II:</a:t>
            </a:r>
          </a:p>
          <a:p>
            <a:pPr>
              <a:lnSpc>
                <a:spcPct val="90000"/>
              </a:lnSpc>
              <a:defRPr/>
            </a:pPr>
            <a:r>
              <a:rPr lang="pt-BR" sz="2000" i="1" dirty="0" err="1" smtClean="0"/>
              <a:t>Rerum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Novarum</a:t>
            </a:r>
            <a:r>
              <a:rPr lang="pt-BR" sz="2000" i="1" dirty="0" smtClean="0"/>
              <a:t>, RN, “Das coisas novas”: Leão XIII – 1891</a:t>
            </a:r>
          </a:p>
          <a:p>
            <a:pPr>
              <a:lnSpc>
                <a:spcPct val="90000"/>
              </a:lnSpc>
              <a:defRPr/>
            </a:pPr>
            <a:r>
              <a:rPr lang="pt-BR" sz="2000" i="1" dirty="0" err="1" smtClean="0"/>
              <a:t>Quadragesimo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Anno</a:t>
            </a:r>
            <a:r>
              <a:rPr lang="pt-BR" sz="2000" i="1" dirty="0" smtClean="0"/>
              <a:t>, QA, “Quadragésimo ano”: Pio XI – 1931</a:t>
            </a:r>
          </a:p>
          <a:p>
            <a:pPr>
              <a:lnSpc>
                <a:spcPct val="90000"/>
              </a:lnSpc>
              <a:defRPr/>
            </a:pPr>
            <a:r>
              <a:rPr lang="pt-BR" sz="2000" i="1" dirty="0" smtClean="0"/>
              <a:t>La </a:t>
            </a:r>
            <a:r>
              <a:rPr lang="pt-BR" sz="2000" i="1" dirty="0" err="1" smtClean="0"/>
              <a:t>Solennitá</a:t>
            </a:r>
            <a:r>
              <a:rPr lang="pt-BR" sz="2000" i="1" dirty="0" smtClean="0"/>
              <a:t>, “A solenidade”: (Pio XII, 1941). É uma </a:t>
            </a:r>
            <a:r>
              <a:rPr lang="pt-BR" sz="2000" i="1" dirty="0" err="1" smtClean="0"/>
              <a:t>radiomensagem</a:t>
            </a:r>
            <a:endParaRPr lang="pt-BR" sz="2000" i="1" dirty="0" smtClean="0"/>
          </a:p>
          <a:p>
            <a:pPr>
              <a:lnSpc>
                <a:spcPct val="90000"/>
              </a:lnSpc>
              <a:defRPr/>
            </a:pPr>
            <a:r>
              <a:rPr lang="pt-BR" sz="2000" i="1" dirty="0" err="1" smtClean="0"/>
              <a:t>Mater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et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Magistra</a:t>
            </a:r>
            <a:r>
              <a:rPr lang="pt-BR" sz="2000" i="1" dirty="0" smtClean="0"/>
              <a:t>, MM, “Mãe e Mestra”: João XXIII – 1961</a:t>
            </a:r>
          </a:p>
          <a:p>
            <a:pPr>
              <a:lnSpc>
                <a:spcPct val="90000"/>
              </a:lnSpc>
              <a:defRPr/>
            </a:pPr>
            <a:r>
              <a:rPr lang="pt-BR" sz="2000" i="1" dirty="0" err="1" smtClean="0"/>
              <a:t>Pacem</a:t>
            </a:r>
            <a:r>
              <a:rPr lang="pt-BR" sz="2000" i="1" dirty="0" smtClean="0"/>
              <a:t> in </a:t>
            </a:r>
            <a:r>
              <a:rPr lang="pt-BR" sz="2000" i="1" dirty="0" err="1" smtClean="0"/>
              <a:t>Terris</a:t>
            </a:r>
            <a:r>
              <a:rPr lang="pt-BR" sz="2000" i="1" dirty="0" smtClean="0"/>
              <a:t>, PT, “Paz na terra”: João XXIII – 1963</a:t>
            </a:r>
          </a:p>
          <a:p>
            <a:pPr>
              <a:lnSpc>
                <a:spcPct val="90000"/>
              </a:lnSpc>
              <a:defRPr/>
            </a:pPr>
            <a:r>
              <a:rPr lang="pt-BR" sz="2000" i="1" dirty="0" err="1" smtClean="0"/>
              <a:t>Gaudium</a:t>
            </a:r>
            <a:r>
              <a:rPr lang="pt-BR" sz="2000" i="1" dirty="0" smtClean="0"/>
              <a:t>  </a:t>
            </a:r>
            <a:r>
              <a:rPr lang="pt-BR" sz="2000" i="1" dirty="0" err="1" smtClean="0"/>
              <a:t>et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Spes</a:t>
            </a:r>
            <a:r>
              <a:rPr lang="pt-BR" sz="2000" i="1" dirty="0" smtClean="0"/>
              <a:t>, GE, “Alegria e Esperança”  – </a:t>
            </a:r>
            <a:r>
              <a:rPr lang="pt-BR" sz="2000" i="1" dirty="0" err="1" smtClean="0"/>
              <a:t>Vat</a:t>
            </a:r>
            <a:r>
              <a:rPr lang="pt-BR" sz="2000" i="1" dirty="0" smtClean="0"/>
              <a:t> II – 1965</a:t>
            </a:r>
          </a:p>
          <a:p>
            <a:pPr>
              <a:lnSpc>
                <a:spcPct val="90000"/>
              </a:lnSpc>
              <a:defRPr/>
            </a:pPr>
            <a:r>
              <a:rPr lang="pt-BR" sz="2000" b="1" i="1" dirty="0" smtClean="0"/>
              <a:t>2ª etapa - Depois do Vaticano II:</a:t>
            </a:r>
            <a:endParaRPr lang="pt-BR" sz="2000" i="1" dirty="0" smtClean="0"/>
          </a:p>
          <a:p>
            <a:pPr>
              <a:lnSpc>
                <a:spcPct val="90000"/>
              </a:lnSpc>
              <a:defRPr/>
            </a:pPr>
            <a:r>
              <a:rPr lang="pt-BR" sz="2000" i="1" dirty="0" err="1" smtClean="0"/>
              <a:t>Populorum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Progressio</a:t>
            </a:r>
            <a:r>
              <a:rPr lang="pt-BR" sz="2000" i="1" dirty="0" smtClean="0"/>
              <a:t>, PP, “O Progresso dos povos”: Paulo VI – 1967</a:t>
            </a:r>
          </a:p>
          <a:p>
            <a:pPr>
              <a:lnSpc>
                <a:spcPct val="90000"/>
              </a:lnSpc>
              <a:defRPr/>
            </a:pPr>
            <a:r>
              <a:rPr lang="pt-BR" sz="2000" i="1" dirty="0" err="1" smtClean="0"/>
              <a:t>Octogesima</a:t>
            </a:r>
            <a:r>
              <a:rPr lang="pt-BR" sz="2000" i="1" dirty="0" smtClean="0"/>
              <a:t> Adveniens, AO, “Octogésimo aniversário”: Paulo VI – 1971</a:t>
            </a:r>
          </a:p>
          <a:p>
            <a:pPr>
              <a:lnSpc>
                <a:spcPct val="90000"/>
              </a:lnSpc>
              <a:defRPr/>
            </a:pPr>
            <a:r>
              <a:rPr lang="pt-BR" sz="2000" i="1" dirty="0" smtClean="0"/>
              <a:t>Justiça no Mundo: Sínodo – 1971</a:t>
            </a:r>
          </a:p>
          <a:p>
            <a:pPr>
              <a:defRPr/>
            </a:pPr>
            <a:r>
              <a:rPr lang="pt-BR" sz="2000" i="1" dirty="0" err="1" smtClean="0"/>
              <a:t>Laborens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Exercens</a:t>
            </a:r>
            <a:r>
              <a:rPr lang="pt-BR" sz="2000" i="1" dirty="0" smtClean="0"/>
              <a:t>, LE, “O trabalho humano”: João Paulo II – 1981</a:t>
            </a:r>
          </a:p>
          <a:p>
            <a:pPr>
              <a:defRPr/>
            </a:pPr>
            <a:r>
              <a:rPr lang="pt-BR" sz="2000" i="1" dirty="0" err="1" smtClean="0"/>
              <a:t>Sollicitudo</a:t>
            </a:r>
            <a:r>
              <a:rPr lang="pt-BR" sz="2000" i="1" dirty="0" smtClean="0"/>
              <a:t> Rei </a:t>
            </a:r>
            <a:r>
              <a:rPr lang="pt-BR" sz="2000" i="1" dirty="0" err="1" smtClean="0"/>
              <a:t>Socialis</a:t>
            </a:r>
            <a:r>
              <a:rPr lang="pt-BR" sz="2000" i="1" dirty="0" smtClean="0"/>
              <a:t>, SRS, “A solicitude social da Igreja”: João Paulo II – 1987</a:t>
            </a:r>
          </a:p>
          <a:p>
            <a:pPr>
              <a:defRPr/>
            </a:pPr>
            <a:r>
              <a:rPr lang="pt-BR" sz="2000" i="1" dirty="0" err="1" smtClean="0"/>
              <a:t>Centesimus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Annus</a:t>
            </a:r>
            <a:r>
              <a:rPr lang="pt-BR" sz="2000" i="1" dirty="0" smtClean="0"/>
              <a:t>, CA “Cem anos”: João Paulo II – 1991</a:t>
            </a:r>
          </a:p>
          <a:p>
            <a:pPr>
              <a:defRPr/>
            </a:pPr>
            <a:r>
              <a:rPr lang="pt-BR" sz="2000" i="1" dirty="0" smtClean="0"/>
              <a:t>Novo </a:t>
            </a:r>
            <a:r>
              <a:rPr lang="pt-BR" sz="2000" i="1" dirty="0" err="1" smtClean="0"/>
              <a:t>Millenio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Ineunte</a:t>
            </a:r>
            <a:r>
              <a:rPr lang="pt-BR" sz="2000" i="1" dirty="0" smtClean="0"/>
              <a:t>: João Paulo II – 2001</a:t>
            </a:r>
          </a:p>
          <a:p>
            <a:pPr>
              <a:defRPr/>
            </a:pPr>
            <a:r>
              <a:rPr lang="pt-BR" sz="2000" i="1" dirty="0" err="1" smtClean="0"/>
              <a:t>Caritas</a:t>
            </a:r>
            <a:r>
              <a:rPr lang="pt-BR" sz="2000" i="1" dirty="0" smtClean="0"/>
              <a:t> in </a:t>
            </a:r>
            <a:r>
              <a:rPr lang="pt-BR" sz="2000" i="1" dirty="0" err="1" smtClean="0"/>
              <a:t>Veritate</a:t>
            </a:r>
            <a:r>
              <a:rPr lang="pt-BR" sz="2000" i="1" dirty="0" smtClean="0"/>
              <a:t>, CV, “A caridade na verdade”: Bento XVI - 2009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42910" y="214290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DIMENSÃO PRÁTICA DA DOUTRINA SOCIAL DA IGREJA</a:t>
            </a:r>
            <a:endParaRPr lang="pt-BR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5842" name="Picture 2" descr="http://conhecimentopratico.uol.com.br/geografia/mapas-demografia/34/imagens/i2451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000108"/>
            <a:ext cx="3929090" cy="2733676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214282" y="1285860"/>
            <a:ext cx="235745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A DSI não está aí para oferecer “receitas prontas” para serem aplicadas à vida social e automaticamente alcançar resultados esperados 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6429356" y="1285860"/>
            <a:ext cx="27146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Também não quer ser uma “teoria social”, Mas almeja orientar a prática dos cristãos no meio social e político (CA 57), menos ainda uma ideologia ou uma “terceira via” (SRS 41)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642910" y="4143380"/>
            <a:ext cx="778674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“</a:t>
            </a:r>
            <a:r>
              <a:rPr lang="pt-BR" sz="2000" b="1" i="1" dirty="0" smtClean="0"/>
              <a:t>Os ensinamentos da Igreja acerca de situações contingentes estão sujeitos a maiores ou novos desenvolvimentos e podem ser objetos de discussão, mas não podemos evitar de ser concretos – sem pretender entrar em detalhes – para que os grandes princípios sociais não fiquem meras generalidades que não interpelam ninguém. É preciso tiara as suas </a:t>
            </a:r>
            <a:r>
              <a:rPr lang="pt-BR" sz="2000" b="1" i="1" dirty="0" err="1" smtClean="0"/>
              <a:t>consequenciais</a:t>
            </a:r>
            <a:r>
              <a:rPr lang="pt-BR" sz="2000" b="1" i="1" dirty="0" smtClean="0"/>
              <a:t> práticas para que possam incidir com eficácia também nas complexas situações hodiernas</a:t>
            </a:r>
            <a:r>
              <a:rPr lang="pt-BR" dirty="0" smtClean="0"/>
              <a:t>.” </a:t>
            </a:r>
          </a:p>
          <a:p>
            <a:pPr algn="just"/>
            <a:r>
              <a:rPr lang="pt-BR" dirty="0" smtClean="0"/>
              <a:t>(</a:t>
            </a:r>
            <a:r>
              <a:rPr lang="pt-BR" dirty="0" err="1" smtClean="0"/>
              <a:t>Evangelii</a:t>
            </a:r>
            <a:r>
              <a:rPr lang="pt-BR" dirty="0" smtClean="0"/>
              <a:t> </a:t>
            </a:r>
            <a:r>
              <a:rPr lang="pt-BR" dirty="0" err="1" smtClean="0"/>
              <a:t>Gaudium</a:t>
            </a:r>
            <a:r>
              <a:rPr lang="pt-BR" dirty="0" smtClean="0"/>
              <a:t> 182)</a:t>
            </a:r>
            <a:endParaRPr lang="pt-B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inglesnarede.com.br/wp-content/uploads/2011/10/persistenc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10000" cy="2867025"/>
          </a:xfrm>
          <a:prstGeom prst="rect">
            <a:avLst/>
          </a:prstGeom>
          <a:noFill/>
        </p:spPr>
      </p:pic>
      <p:sp>
        <p:nvSpPr>
          <p:cNvPr id="3" name="CaixaDeTexto 2"/>
          <p:cNvSpPr txBox="1"/>
          <p:nvPr/>
        </p:nvSpPr>
        <p:spPr>
          <a:xfrm>
            <a:off x="4214810" y="500042"/>
            <a:ext cx="450059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O Concílio Vaticano II diz que os cristãos não devem esperar de seus pastores uma solução pronta para todos os problemas sociais, mas que esclarecidos pela SABEDORIA CRISTÃ E ATENTOS AOS ENSINAMENTOS DO MAGISTÉRIO, assumam por si mesmos as próprias responsabilidades (GS 42)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714348" y="3286124"/>
            <a:ext cx="7429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 smtClean="0"/>
              <a:t>O mesmo é dito por Paulo VI na </a:t>
            </a:r>
            <a:r>
              <a:rPr lang="pt-BR" sz="2000" i="1" dirty="0" err="1" smtClean="0"/>
              <a:t>Octogesima</a:t>
            </a:r>
            <a:r>
              <a:rPr lang="pt-BR" sz="2000" i="1" dirty="0" smtClean="0"/>
              <a:t> Adveniens</a:t>
            </a:r>
            <a:r>
              <a:rPr lang="pt-BR" sz="2000" dirty="0" smtClean="0"/>
              <a:t>, afirmando que compete às comunidades cristãs, à luz do Espírito Santo e em comunhão com seus pastores, enfrentar os desafios da realidade buscando as mudanças que são mais urgentes e necessárias (OA 4)</a:t>
            </a:r>
            <a:endParaRPr lang="pt-BR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500166" y="5214950"/>
            <a:ext cx="692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Por isso, é missão do cristão escolher as opções concretas e imediatas, bem como as políticas e ideológicas, assim como os melhores meios e as melhores iniciativas técnicas, políticas e econômicas para realizar o bem comum à luz dos grandes princípios da DSI.</a:t>
            </a:r>
            <a:endParaRPr lang="pt-B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www.superpagina.com.br/paginas/religiao/pessoas_rezando_com_terc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98815" y="214290"/>
            <a:ext cx="5845185" cy="3429024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357158" y="500042"/>
            <a:ext cx="2857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Sem isso, corre-se o risco de cair em um petismo ou voluntarismo, isto é, acreditar que basta somente “entregar tudo a Deus” ou então somente ter a boa vontade de realizar as mudanças necessárias.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928663" y="4071942"/>
            <a:ext cx="77153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“</a:t>
            </a:r>
            <a:r>
              <a:rPr lang="pt-BR" sz="2000" b="1" i="1" dirty="0" smtClean="0"/>
              <a:t>A estimulante preocupação pelos pobres – os quais, segundo a fórmula significativa, são “os pobres do Senhor” – deve traduzir-se, a todos os níveis, em atos concretos até chegar decididamente a uma série de reformar necessárias. Depende de cada uma das situações locais individualizar as mais urgentes e os meios para as realizar</a:t>
            </a:r>
            <a:r>
              <a:rPr lang="pt-BR" dirty="0" smtClean="0"/>
              <a:t>.” (</a:t>
            </a:r>
            <a:r>
              <a:rPr lang="pt-BR" dirty="0" err="1" smtClean="0"/>
              <a:t>Sollicitudo</a:t>
            </a:r>
            <a:r>
              <a:rPr lang="pt-BR" dirty="0" smtClean="0"/>
              <a:t> Rei </a:t>
            </a:r>
            <a:r>
              <a:rPr lang="pt-BR" dirty="0" err="1" smtClean="0"/>
              <a:t>Socialis</a:t>
            </a:r>
            <a:r>
              <a:rPr lang="pt-BR" dirty="0" smtClean="0"/>
              <a:t> 43)</a:t>
            </a:r>
            <a:endParaRPr lang="pt-B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arduinolivre.files.wordpress.com/2013/01/pratica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619375"/>
          </a:xfrm>
          <a:prstGeom prst="rect">
            <a:avLst/>
          </a:prstGeom>
          <a:noFill/>
        </p:spPr>
      </p:pic>
      <p:sp>
        <p:nvSpPr>
          <p:cNvPr id="3" name="CaixaDeTexto 2"/>
          <p:cNvSpPr txBox="1"/>
          <p:nvPr/>
        </p:nvSpPr>
        <p:spPr>
          <a:xfrm>
            <a:off x="571472" y="2643182"/>
            <a:ext cx="8215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O encaminhamento prático da DSI pode ir do mandato inequívoco e imediato à ação até a simples sugestão, ao mesmo tempo em que se precisam quais são seus agentes e seus destinatários. Por isso, as pessoas, grupos e instituições comprometidas com a prática da DSI devem ter presentes os diferentes aspectos da DSI: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1571604" y="4071942"/>
            <a:ext cx="7072362" cy="2308324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glow rad="101600">
              <a:srgbClr val="C00000">
                <a:alpha val="60000"/>
              </a:srgbClr>
            </a:glow>
          </a:effectLst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No aspecto </a:t>
            </a:r>
            <a:r>
              <a:rPr lang="pt-BR" b="1" dirty="0" smtClean="0"/>
              <a:t>INFORMATIVO</a:t>
            </a:r>
            <a:r>
              <a:rPr lang="pt-BR" dirty="0" smtClean="0"/>
              <a:t>: Acompanhar os acontecimentos econômicos, sociais e políticos, bem como ler jornais e análises de conjuntura.</a:t>
            </a:r>
          </a:p>
          <a:p>
            <a:pPr algn="just"/>
            <a:r>
              <a:rPr lang="pt-BR" dirty="0" smtClean="0"/>
              <a:t>No aspecto </a:t>
            </a:r>
            <a:r>
              <a:rPr lang="pt-BR" b="1" dirty="0" smtClean="0"/>
              <a:t>FORMATIVO</a:t>
            </a:r>
            <a:r>
              <a:rPr lang="pt-BR" dirty="0" smtClean="0"/>
              <a:t>: Estudo sistemático da DSI; consultar comentários, manuais e </a:t>
            </a:r>
            <a:r>
              <a:rPr lang="pt-BR" dirty="0" err="1" smtClean="0"/>
              <a:t>publicaões</a:t>
            </a:r>
            <a:r>
              <a:rPr lang="pt-BR" dirty="0" smtClean="0"/>
              <a:t> periódicas de DSI; estudar matérias auxiliares: Economia, Política, Sociologia e História.</a:t>
            </a:r>
          </a:p>
          <a:p>
            <a:pPr algn="just"/>
            <a:r>
              <a:rPr lang="pt-BR" dirty="0" smtClean="0"/>
              <a:t>No aspecto </a:t>
            </a:r>
            <a:r>
              <a:rPr lang="pt-BR" b="1" dirty="0" smtClean="0"/>
              <a:t>OPERATIVO</a:t>
            </a:r>
            <a:r>
              <a:rPr lang="pt-BR" dirty="0" smtClean="0"/>
              <a:t>: Utilizar o método Ver, Julgar e Agir; estabelecer diálogo e parceria com outros grupos da sociedade civil organizada; organizar-se em rede com outros agentes sociais.</a:t>
            </a:r>
            <a:endParaRPr lang="pt-B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excelenciaemprojetos.com/wp-content/uploads/2015/05/trabalho-640x3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114675"/>
            <a:ext cx="6096000" cy="3743325"/>
          </a:xfrm>
          <a:prstGeom prst="rect">
            <a:avLst/>
          </a:prstGeom>
          <a:noFill/>
        </p:spPr>
      </p:pic>
      <p:sp>
        <p:nvSpPr>
          <p:cNvPr id="3" name="CaixaDeTexto 2"/>
          <p:cNvSpPr txBox="1"/>
          <p:nvPr/>
        </p:nvSpPr>
        <p:spPr>
          <a:xfrm>
            <a:off x="1285852" y="714356"/>
            <a:ext cx="6929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/>
              <a:t>POR FIM, é fundamental uma metodologia na ação: </a:t>
            </a:r>
            <a:endParaRPr lang="pt-BR" sz="24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357158" y="1643050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pt-BR" dirty="0" smtClean="0"/>
              <a:t>Definir as estratégias e as táticas, dando preferência aos métodos não violentos.</a:t>
            </a:r>
          </a:p>
          <a:p>
            <a:pPr marL="342900" indent="-342900">
              <a:buAutoNum type="arabicPeriod"/>
            </a:pPr>
            <a:r>
              <a:rPr lang="pt-BR" dirty="0" smtClean="0"/>
              <a:t>Determinar o que é historicamente viável de ser realizado pelo grupo.</a:t>
            </a:r>
          </a:p>
          <a:p>
            <a:pPr marL="342900" indent="-342900">
              <a:buAutoNum type="arabicPeriod"/>
            </a:pPr>
            <a:r>
              <a:rPr lang="pt-BR" dirty="0" smtClean="0"/>
              <a:t>Pensar globalmente e agir localmente, vinculando ações micro e </a:t>
            </a:r>
            <a:r>
              <a:rPr lang="pt-BR" dirty="0" err="1" smtClean="0"/>
              <a:t>macrossociais</a:t>
            </a:r>
            <a:r>
              <a:rPr lang="pt-BR" dirty="0" smtClean="0"/>
              <a:t>.</a:t>
            </a:r>
          </a:p>
          <a:p>
            <a:pPr marL="342900" indent="-342900">
              <a:buAutoNum type="arabicPeriod"/>
            </a:pPr>
            <a:r>
              <a:rPr lang="pt-BR" dirty="0" smtClean="0"/>
              <a:t>Articular-se com outras forças sociais que atuam na mesma área. 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3.bp.blogspot.com/-RhSAUxJd1eA/VQNPLTWU5uI/AAAAAAAAFMY/1osTdkTHC9o/s1600/Untitled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2.bp.blogspot.com/-bz1huLF_91w/UFpX2eb4uMI/AAAAAAAAABU/44Rm1dJ5pRI/s1600/desigualdade+social+peca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6786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aixaDeTexto 1"/>
          <p:cNvSpPr txBox="1">
            <a:spLocks noChangeArrowheads="1"/>
          </p:cNvSpPr>
          <p:nvPr/>
        </p:nvSpPr>
        <p:spPr bwMode="auto">
          <a:xfrm>
            <a:off x="642910" y="4643438"/>
            <a:ext cx="792961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400" b="1" i="1" dirty="0"/>
              <a:t>Bom lembrar que a questão social está inserida em toda a Bíblia Sagrada. Desde o Primeiro Testamento, perpassando por toda a história da salvação.</a:t>
            </a:r>
          </a:p>
        </p:txBody>
      </p:sp>
      <p:pic>
        <p:nvPicPr>
          <p:cNvPr id="10243" name="Picture 2" descr="http://cleofas.com.br/wp-content/uploads/2014/09/PergaminhosMarMortoCorp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0"/>
            <a:ext cx="76200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2.bp.blogspot.com/-XLbehpWNAvg/TfuVF_Qh2-I/AAAAAAAAAHU/vnGr2WqfOCI/s1600/plano-de-aca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1"/>
            <a:ext cx="2500298" cy="2571743"/>
          </a:xfrm>
          <a:prstGeom prst="rect">
            <a:avLst/>
          </a:prstGeom>
          <a:noFill/>
        </p:spPr>
      </p:pic>
      <p:sp>
        <p:nvSpPr>
          <p:cNvPr id="3" name="CaixaDeTexto 2"/>
          <p:cNvSpPr txBox="1"/>
          <p:nvPr/>
        </p:nvSpPr>
        <p:spPr>
          <a:xfrm rot="20676780">
            <a:off x="3137452" y="1060330"/>
            <a:ext cx="4210336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200" dirty="0" smtClean="0"/>
              <a:t>      AÇÃO MISSONÁRIA</a:t>
            </a:r>
          </a:p>
          <a:p>
            <a:pPr algn="just"/>
            <a:endParaRPr lang="pt-BR" sz="1050" dirty="0" smtClean="0"/>
          </a:p>
          <a:p>
            <a:pPr algn="just"/>
            <a:r>
              <a:rPr lang="pt-BR" sz="3200" dirty="0" smtClean="0"/>
              <a:t>    AÇÃO CATEQUÉTICA</a:t>
            </a:r>
          </a:p>
          <a:p>
            <a:pPr algn="just"/>
            <a:endParaRPr lang="pt-BR" sz="1050" dirty="0" smtClean="0"/>
          </a:p>
          <a:p>
            <a:pPr algn="just"/>
            <a:r>
              <a:rPr lang="pt-BR" sz="3200" dirty="0" smtClean="0"/>
              <a:t>           AÇÃO PASTORAL</a:t>
            </a:r>
            <a:endParaRPr lang="pt-BR" sz="3200" dirty="0"/>
          </a:p>
        </p:txBody>
      </p:sp>
      <p:sp>
        <p:nvSpPr>
          <p:cNvPr id="7" name="Elipse 6"/>
          <p:cNvSpPr/>
          <p:nvPr/>
        </p:nvSpPr>
        <p:spPr>
          <a:xfrm>
            <a:off x="3428992" y="3429000"/>
            <a:ext cx="4929222" cy="3143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4000496" y="4071942"/>
            <a:ext cx="3714776" cy="207170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Elipse 8"/>
          <p:cNvSpPr/>
          <p:nvPr/>
        </p:nvSpPr>
        <p:spPr>
          <a:xfrm>
            <a:off x="4643438" y="4643446"/>
            <a:ext cx="2500330" cy="10001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5000628" y="4929198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Ação Missionária</a:t>
            </a:r>
            <a:endParaRPr lang="pt-BR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5000628" y="4214818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Ação Catequética</a:t>
            </a:r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5000628" y="3714752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Ação Pastoral</a:t>
            </a:r>
            <a:endParaRPr lang="pt-BR" dirty="0"/>
          </a:p>
        </p:txBody>
      </p:sp>
      <p:cxnSp>
        <p:nvCxnSpPr>
          <p:cNvPr id="27" name="Conector angulado 26"/>
          <p:cNvCxnSpPr/>
          <p:nvPr/>
        </p:nvCxnSpPr>
        <p:spPr>
          <a:xfrm>
            <a:off x="2000232" y="3643314"/>
            <a:ext cx="2428892" cy="571504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ixaDeTexto 30"/>
          <p:cNvSpPr txBox="1"/>
          <p:nvPr/>
        </p:nvSpPr>
        <p:spPr>
          <a:xfrm>
            <a:off x="928662" y="3286124"/>
            <a:ext cx="928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/>
              <a:t>DSI</a:t>
            </a:r>
            <a:endParaRPr lang="pt-BR" sz="4000" dirty="0"/>
          </a:p>
        </p:txBody>
      </p:sp>
      <p:pic>
        <p:nvPicPr>
          <p:cNvPr id="44036" name="Picture 4" descr="http://www.parsantacruz.org.br/wp-content/uploads/2014/09/igreja_comunidad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214678" cy="2928934"/>
          </a:xfrm>
          <a:prstGeom prst="rect">
            <a:avLst/>
          </a:prstGeom>
          <a:noFill/>
        </p:spPr>
      </p:pic>
      <p:pic>
        <p:nvPicPr>
          <p:cNvPr id="44038" name="Picture 6" descr="http://2.bp.blogspot.com/---YYK_ZBaIs/UBM5-6td0yI/AAAAAAAABj0/8FqgDpo7Djs/s1600/igreja+comunidad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572008"/>
            <a:ext cx="2571768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humbs.dreamstime.com/x/povos-e-pontos-de-interroga%C3%A7%C3%A3o-218795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04813"/>
            <a:ext cx="8501122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2"/>
          <p:cNvSpPr/>
          <p:nvPr/>
        </p:nvSpPr>
        <p:spPr>
          <a:xfrm>
            <a:off x="571472" y="4429132"/>
            <a:ext cx="82153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pt-BR" sz="2800" dirty="0"/>
              <a:t> Qual o alcance da doutrina social em nossas comunidades? </a:t>
            </a:r>
          </a:p>
          <a:p>
            <a:pPr algn="just">
              <a:buFont typeface="Wingdings" pitchFamily="2" charset="2"/>
              <a:buChar char="Ø"/>
              <a:defRPr/>
            </a:pPr>
            <a:endParaRPr lang="pt-BR" sz="2800" dirty="0"/>
          </a:p>
          <a:p>
            <a:pPr algn="just">
              <a:buFont typeface="Wingdings" pitchFamily="2" charset="2"/>
              <a:buChar char="Ø"/>
              <a:defRPr/>
            </a:pPr>
            <a:r>
              <a:rPr lang="pt-BR" sz="2800" dirty="0"/>
              <a:t>Temos consciência e aceitamos todos os ensinamentos de nossa Igreja?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aixaDeTexto 2"/>
          <p:cNvSpPr txBox="1">
            <a:spLocks noChangeArrowheads="1"/>
          </p:cNvSpPr>
          <p:nvPr/>
        </p:nvSpPr>
        <p:spPr bwMode="auto">
          <a:xfrm>
            <a:off x="5143504" y="188913"/>
            <a:ext cx="3821109" cy="2554545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000" dirty="0"/>
              <a:t>Muitos indagam </a:t>
            </a:r>
            <a:r>
              <a:rPr lang="pt-BR" sz="2000" b="1" dirty="0"/>
              <a:t>qual a competência das autoridades religiosas </a:t>
            </a:r>
            <a:r>
              <a:rPr lang="pt-BR" sz="2000" dirty="0"/>
              <a:t>para tratarem de assuntos como política, economia, saúde, educação e diversos outros temas que constituem as condições de vida de nossa população</a:t>
            </a:r>
          </a:p>
        </p:txBody>
      </p:sp>
      <p:sp>
        <p:nvSpPr>
          <p:cNvPr id="12291" name="CaixaDeTexto 3"/>
          <p:cNvSpPr txBox="1">
            <a:spLocks noChangeArrowheads="1"/>
          </p:cNvSpPr>
          <p:nvPr/>
        </p:nvSpPr>
        <p:spPr bwMode="auto">
          <a:xfrm>
            <a:off x="357158" y="0"/>
            <a:ext cx="535784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3200" b="1" dirty="0">
                <a:solidFill>
                  <a:srgbClr val="C00000"/>
                </a:solidFill>
              </a:rPr>
              <a:t>Para iniciar a conversa:</a:t>
            </a:r>
          </a:p>
        </p:txBody>
      </p:sp>
      <p:sp>
        <p:nvSpPr>
          <p:cNvPr id="12292" name="CaixaDeTexto 4"/>
          <p:cNvSpPr txBox="1">
            <a:spLocks noChangeArrowheads="1"/>
          </p:cNvSpPr>
          <p:nvPr/>
        </p:nvSpPr>
        <p:spPr bwMode="auto">
          <a:xfrm>
            <a:off x="142845" y="1214422"/>
            <a:ext cx="4214842" cy="3170099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2000" dirty="0"/>
              <a:t>Todas as grandes encíclicas e grandes documentos de papas e bispos </a:t>
            </a:r>
            <a:r>
              <a:rPr lang="pt-BR" sz="2000" b="1" dirty="0"/>
              <a:t>nunca foram escritos por uma só pessoa. Ao contrário, é sempre resultado de ampla consulta a um grande número de pessoas</a:t>
            </a:r>
            <a:r>
              <a:rPr lang="pt-BR" sz="2000" dirty="0"/>
              <a:t>, que de um lado são competentes na convivência do Evangelho, no entendimento das coisas de Deus, e de outro lado competentes na matéria a ser tratada.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285720" y="5429264"/>
            <a:ext cx="8462993" cy="1323439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pt-BR" sz="2000" dirty="0"/>
              <a:t>Muitos desses documentos, </a:t>
            </a:r>
            <a:r>
              <a:rPr lang="pt-BR" sz="2000" b="1" dirty="0"/>
              <a:t>mostrando que o evangelho não é monopólio da Igreja Católica</a:t>
            </a:r>
            <a:r>
              <a:rPr lang="pt-BR" sz="2000" dirty="0"/>
              <a:t>, são também muito úteis para todos. Eles contém boas orientações para a própria vida, como meio de educar os fiéis com objetivo de serem cidadãos participativos nas diversas esferas sociais.</a:t>
            </a:r>
          </a:p>
        </p:txBody>
      </p:sp>
      <p:sp>
        <p:nvSpPr>
          <p:cNvPr id="12294" name="AutoShape 7" descr="data:image/jpeg;base64,/9j/4AAQSkZJRgABAQAAAQABAAD/2wCEAAkGBxQTEhUUExQUFBQVFRgUFRcVFBQUFRQVFRQXFxUUFBUYHCggGBolHBQUITEiJSkrLi4uFx8zODMsNygtLisBCgoKDg0OGhAQGiwkICQsLCwsLCwsLCwsLCwsLCwsLCwsLCwsLCwsLCwsLCwsLCwsLCwsLCwsLCwsLCwsLCwsLP/AABEIALcBEwMBEQACEQEDEQH/xAAbAAACAwEBAQAAAAAAAAAAAAAEBQECAwAGB//EAEIQAAEDAgMFBgQDBQUJAQAAAAEAAhEDBBIhMQVBUWFxBhMigZGhMrHB0UJSchRikuHwI4LC0vEHFRYzQ1OTorJj/8QAGgEAAgMBAQAAAAAAAAAAAAAAAQIAAwUGBP/EADIRAAICAQMCBQIGAQQDAAAAAAABAgMRBBIhBTEiMkFRcRNhM0JSgZHBFBUjNKEkYnL/2gAMAwEAAhEDEQA/AMrG+lZZrj21uVANDSnWMJciYBbmqCRiAdBnP7qyF8oPgSenhYuT1FmQ5gLdCMuXJXualyjz7WuCHiEYsVonv4TYFyCu8euivjLaVSW4yqsAblzXl1DzLJ6dOsRwed2k7VeKR7oI8rf5lBMtwYbOaQ3+8ft9F0/SvwP3OV6u/wDf/YMxrSxgys5CtlEd60uEtGZ4SBl7rza2zZS9r5PboKd90crgI2ntClVqgABpA+NsB08/zDkVy0228s6uEdscIDNd7HgP0PwuHwu5cjyPulCF3m1g0QdVGh0gL9pnTegTARSqc0GgDdt0ylTpOIPiILnE5S8thoHn7L0RscYYRRKpSluBLi+Bqs4YsJ4eLKPUtKrzyWbeMlboCm9juDxPRxwunyM+SHqFcoB26O7OIbjM8kGsBXIM3aEhAiMa99zRCA1b6d6JAateo4JkW3F4ikI2C99KbAMmrCgRMNsqkKBN614hggDWvOabAMgVW7TYF3ArrpHaJuPSbOvSHZqtosUj2GzbmUhaPqL5CRilLlkpWGIw7M3xaTSdo7NvJw1HmM/JW1S9Cu6HqOLqovVFHicgB1dXRiVNmQuDxT4SQM5eCp2szMESAdZjrkF4LJqTPfXU4oX3N/bEwWj1d91Q8MuSkUFvakSGNPMkn5kpGhsyK93bgf8ALpjo0D2Cuq1Fla2xlwU2aeux7pxywYVqIOTGegPzVj1lz/MItHSvylL3abS0tIBaRoqfqSb5Z6Y1xXZHizeCnUIOYJyd9DzTrlAYztNrNg4swMwDxGYQxgBjdbQa9QfODNlQbigTIQK5AUCNbt/eWbSNQ0R+phke7QmZWuWTfODqeJn5cTfSQhLgi5DdrW4c0zoR80rDAWdpblvcwTnGvkj3YyWDw9DaJAidMk+0RSJfeyjtDuMXXSmAORjUro4FbMDURA2WpuRBk17xDAclxdQFNpN2CrS+p8DXO/S0u+StjVJ9kVSuiu7N2bDuXf8ATI/UWt+ZlXx0dkvQ889ZUvUNtOx1Rx/tKjWjg0Fx9TAHuvQtA13Z5ZdQi/KejtuwNphGI1i6Mz3gE+QbAUdCQFqZMzu9jMdJaMJH5dPRem3SVzXHB5atbbB88mVrVLHYXaj34FYmoolXNxZ0GnvVsFJHqNnXUheYvYyLskjIB1HFpDm5EGR1CVPDHxuWB/TvA9odxHpxC1YeKO5GPZ4JOIPUcDKuSZS5AFW41G+FbKtuIsZrcgNuz6FJobVL3VCJeRULQCfwgDcNJWK1g3FNvsYXFWzAgUgebnPLvWUg2GYB2JoZRDWjm4795JklQPqL69o9nxVmE7wDPkg+RwJ11h3ypgUzdeSjgIpvWgp4sqnyA06xacJOW4/Qq1YZXyjSm+Dmg0MpZC6Vfmg0FBIuOaUYZ7Nl9L4vC1xEc8j9UX2AnhjaxIFBhOnib5Ne4D2CBMA3aDa5jC318woNBYPM7TuS8ZqILPONY9zyGtc7P8LSfkvSoNo8bmkw6hsi4dpRqfwEfNFVS9gfWj7hA7P3O+k4dS0fMp1p7H6CPVVL1NWdmq51DW9XD6SrY6KxlM9fVH1DKHZL89Tya2fcn6L0x6c/WR5Z9TX5YhbOzVEal7vMD5BXx6bXjnk8z6pb6JGo7PUODj1efonXTaV6MV9Tvfqg202bRZ8NJk8SMR9TKtWlrj2RTLV2y7sMNRXKtJcFLsbeWWJQwFsmklkGAeyrkvO4HpUwa0e1sz/Uq5o86YLtPZ2NsszcM28xvavHrKfqQz6nv0Oo+lNJ9mBbLu4WDJHRx5PR29eQqmgmjzIVbGTOsa8S3zH1WjoJ58Bn6+vCU0EPr5LUUTKc+BK+4OMBuZLhE9V6ZVr6bb9jzQs/3FgIvdks7wvq1i792n4QerjJ9AFzLR1UZvbhIBubq0aSBRB5ufUcSfNyRoZbmJ7m9oA+FrmcmvdHoZU5CKq1d7j4QSokFtkQ46o4AVcVMAB3lFJiyD9n7IxEPqDw6hvHrwC2dFoHLxT4Rja7qCh4K+5pe7KjNgJH5d4/SeHJPqunteKvsV6XqSeI2d/cUVKDmnQ+kLMlBrujVhYpdmZVahCTaWb8D7srUmlUB3PB9Wj/ACpZIMJZY0uLgYQxugJPqZPzVY4ruASiHIBdCG6KEZ7fsm0GypOGsOaeoqOC1KPKjG1HEmHU26r1OWDzKLYBVdmV6ox4yeOUuTFyuj3KZlCVbgqyVKbADkQEhQhZLgOTiVMEyXaq5FkWaByXaPuMQ6NRkh3IxjZknQfyVVmEuS2tNvgT7dszTqB4ya/2dv8AXX1WFqoJSyjotHNuOGEbNuF4We0a4lWwoyqGCDzRps2WJgth9SDiBXN+TIXYV1qSUkcdbY08E7N2bVquBYCBveR4QN+e/ok1dtUa2pss0lVrtU4LsFXn7PTPdVnOdUzOI42Bw3YIdGQ65z0XNRUTrE3gTP2HQe4lty4DXxNa73kJXgLyC3WxrZgzr1XH91tNo9CD80M4IvuB4KbfgqF36gJ9R9lAgz3Rqf5KEbwDEucYaCSeAVtdcpvEUUWWRgsyGuztl4fE+Cdw1A68StzR9OUHvs7mDrepOa2VvgakrWXCwY5yhCtSmHZEAjmJVcq4y7osjZOLymC/7rpTmwero9JXnloqe6iela67GHILwANhoDRwAhZ/UaEq016Gj029ysab7g7reNFis2zOrSRChbesyhAYf9ibgilVpH8Lw8csbYI/9PdaWi5TMrXLDQ5q3AC0IVOTM2V21C5zpMr3qGEZ8p5eTpQUeSOXBRWpFZyICYUIcoQlQJxQIXaq5dyyJMqYA5GvdSeSrzgtxkZ7OZhCztRY28GjRWksldrUBVpuZvObTwcND/XEryyhvjg9kJ7JZPNWLiDByIMEcCNVmSi08GrGW5ZHlJ+SrYxejTNQ4WiSfQDeSdwVWM9h8qPIxttjUGHE4mq7mIpg8h+LzWtHX2KpVr0Ml6GuVrs9/QJr3bug3AZAeS8cpyfdntjBLsjzG2LyQ4ODXDSHAH5pEy6MTwd9jaSabi0cJke+ati0+4k012I2S6pWqtpviCcyJBAAkn2XqpojZJRR5L9TKqDkP6vZ8fhefMfZe+XSv0szodY/Wi9LYLB8by7pl901fSlnxsSzq8n5EHU7VjB4RHzPVaNdEK1wjMtvst8zKkL0nnZCDAmXCgSCoQ5AhwKo1FSsrcfsX6e11WKX3K0iuSaw8M7GLUllGNcEoBRi+gECwfbE2YG0cf4qvi/u/gHpn/eKZSlHsxHGLlloGe7xEawR7jITxyK3em6qLjsk+Tn+qaOSsdkI8HLY7GKcgQ6ESHQoQ4hQh0KBOQYCwalbGSLAIB7EIgDJz8/ZUNcHoi+QsPyWbOPJpRlwVdVQhAMpijaVvDhUGhMO67j56eQXk11WMSR7en3OScGHbPpOqZNE8TuA4k7lm4yafYYV7mlRAptMucQCQJc87hyHJMkkL5ma1LrC2AMyd5zJUZMC/aNw6DnHRLkiXJ5m8flHNFFgjvCmiJJ8B/Zi2jFUP6R83fT1W70yrvM5/q13atfuPgVsGKQXIgOxIkM3FQVjyh2dxUm1O8iWh0Fs6iY1WHZ1dwtdbh2eDar6SpVKxS7rIhW2u2TGfDJCJCYQIcAoQzqiDO5c51HTfTnvXZnS9N1P1IbH3RuwArNNQHu6cAoDo9VSZhpMb+VjW+gARZEsgv7CxrTzMnmYiShFuMsokoqScX2FwZ/pvXQabqkJLbPg5zV9JnDxV8kOC1ITjNZi8mTOEoPElgjCmFRxCJCIUASgE5QhMpSEqYDklEGWEhkugKhvET0JZkE92QvHJpvg9sFJLkxLUI8EYQLcOY5p3j0O4+sLzXeJM9ND2STQsdtQ0m9zTEvJgYZLnnpqsjGDcfieTa0tu5mrXcDWIyEyKQOue93y05oEcs8I1tKrXnENNJP04KMYW7QrNfULGGQ3U/ZIMuwn2i8NyBlMkBsUNpmo4NaJJMBeiutyeEee6xQW5nsadkKbA0Z4RHXifVdRRBQgonI3zdk3JmLleUHNKgCxKJCihGe4sDFCmOLGe4C4jUy/8iT/APY7PTr/AMeP/wAnhi3NdrDyo4ya5ZYNTELYUCEhqhCHskQqrqlbBwZbTa6pqa9DGx8LvFuXK3Uuqbizr6bo2wUkHgtqOaI1I+ap9T0IdOBdE6DVRoilgHuT8U6BKTItquza4bsj5/6IfA+4xfV8QHHL6j7LT6Xc43bc8MyerUKdLljlGzV0jOYiS8IJkZnCYUnCpkJEKMhbCqmyxLg4hMhGQnANLJma8NsvCe6mPiDKkLP3cmjt4McAR3MG1IrdsJY4NPiIMdVHFuLJGaUkJsbLVmKQ6s8eJ/5QfwNPDid/osdrBuZ3djK22Y+r/a3BLKWobJD6nDL8Lff5oBbS4RhtK+nwMhjBkA3LJQKAWswNMb0OA5Et09xdmrYIqm+D0WwLMMbjPxOHoD91v6HTbY72c51DVOctiY0e5aBmMyenFZiAiAnCoQ4hQDPWWTjhb+VrGHzDBC4bUfjy+f7O2o/Bj8HlCF20PKvg4uXmfyXamAcFCF1CFIUCZXNAuEjUCeoGoWb1KmLr3+qNTpV0lbs9GW7PHFV/S0u9oHzXPdmdJk9S2qIUAA3WfSdOPVVssQDeO16FKNgWNfqensraZbbItejK74765L7DIBdi3k4jsQAmFJDEMhwc8KIjKgJmAmVW1yOnwVToQhEg9piFiTscjchBIpWeq4oZsHdUVsYZK5SIZWV2zgo3vIttbJrHOq1TiwuPds1Azye7jyG7XgsO6GJtHRUT3VRYr2zt1zyc/wCuaqwWrjuYdl7L9pe95nuqRgnQOdE4Qf63IuOCKSZO2bsB2Fg3wFIR3PCC5KKyyllszMOqZn8v3+y3tJ09LxT/AIOc1nUm241/yOGuWrgx855ZcuhTASga52gJ6AlVzvrreJSwPCiyazGOSe7IywkHoVP8ip/mRHRavyv+CI6pvrV/qQv0p/pf8EFNvj7oDrn7M9bYvHctE5nCPLwj7rh73m+XydnTxTH4PJk5ldvDmK+EcZPiTX3ZLU+BS8IEJRIQgEIsWgvE6LO6nLbVj3NPpEM3t+yOtdn/ALPWqR8Dw3ByjFI6Zhc8zpmGUKmaXJDrgpGNEXVQkLBJeV+7aZCsh3TFl2Y6o1Q9oc0yD/UHmuwqnGcVKJxF1cq5OMkaBWlOCZQwHJ0KAIKJCFCEIgJhQgzFVYzgbanwZOqIqAjmYuKsiiuUirUzFR57tRipvJzwuAI4aQR6hY+oj/uNm9o5r6SXsKdi7JqXlQNzDJ8btzRxPPgF5m8Hp8yyz1m39qU6FIW9ABrWiMvcniSl5YyR5XZVbFWBOeongY3c/utDp7Ub459eDO6inLTyaeMHowF0hyuCYRIQ4qEZejte3peGpUYx+sOxAwdDI6LmerwnK/heh1HR8LT/ALhA2/anWvS83t+oWW65+xqZ+5du2bXQV6H/AJWD/EjssXoDw+pqzaFA6VKR6VWfdDE/v/2TwfY3IBjLpB+spM5YcHQDz/hT/VsXq/5K3TW+6X8HdwPy+32TrU2r8zFempfeKINIfk/9Sn/zL/1sT/Do/Qge4YIybHkQvf03WXT1CjKTweDqWjqhQ5xjzkGhdKc4bWuThOk5rxdQgp0t+x7unWuNyS9S226wcW4DMZ5LmWdUi9o8AA+qUODZ9UFKx4gVQaylwWADez/ey+q99Okc4kFzx+6CPCOZ9N6eJXJ54QA2q2hUIpuL6cwZifbevXpdTKmXfg8Wt0cb4/cfU6gcAWmQdF0tc1NbkcrZVKEnFlwrSolAhUhEhCOQZOhTISpqDiPVVO6tcNlqosaykVp3BVf00OpsJpPzzSSiMp8hVQAhVxjgtzkya2Cg+Rux15dNDQH/AAk56cNBllvzXh1mYxyjQ0GJzwzz20+0HdtwUQKbBuaI/o81kpZZs5wuTypqPrOy03n7c0/EUK8yHOzbXBhPA/6ptPbtti/uUamvdTJfYeQuw+5x3YlQBxaoEFutmUqhl9NrjpJGccJCqnp67HmSLa9TdWsRkDHs/b/9ofxP/wAyr/wqP0l66hqF+YoezVufwH/yP+6V6Cj2GXU9QvX/AKMqnZS3O546PP1lD/T6Rv8AVb/c97ZMwsptH4YA6BmS46xYtfydVXJutN+x8+d2PpSSKlUZk5YOP6V1cenQcU8s5t9Xti2sIn/hQbrisPT6IPpkf1Df6xP9KO/4YqD4buqP4vo8JH0pe/8A0PHrL9Yhuy9kVabw59zUqtAIwEviToTLyMs9yt0+gVM9+SjV9T+tXsSwOgFo5MokjJU3Qc4OKL6LPpzUvYW1LstPiaR9eYXLW0TrbUkddVfC1bovJrZ3EmAVS0XJ5C2nMSgWJDajQaG43aatG4/vH6ICZ5wIbqs+6qGkxxA1e/cxvLi46AdTuKZYzlh4ii20+7pNFGiwSYaG6l5/eO8nPVDKZEuMsEFB9sAS4OBPiYNGzwcdTu0Xs02rlQ/dHh1eijqI+zGFC5a8S0yPcciF0lN0LYpxZy91E6XiaNcSeU4w8zwVwhKfEVk5eGzqVMe3J7q+mXz+xYUz0WfZ1acuIrBo1dIguZybIdSG8yvFZqrbPNI99ekqr8sURkqMno2gttErsFyuDi+U+Q0tkiErQeQvuiIVTaLkmjR45JEixsX16Qd4SAQdyeVcZRxIrjbKEk4vkS1OzrXOc4y5s+FpMgAb+fHNc1c4xm1DsdVQpSrW/ua/7tDcohedyL8YNRbCIQi8PIsllMvC7Sie+uMvscVfDZbKP3OhXZKSQgEtCYB0KEIKhCFAHpGjJscP8B/kuCs/Ffyd3X+Gvg8+RmV3VfkXwcPPzv5JATikgIELAKMhICXI2CYQyHANe2gqNiYI0P3HBefU6dXx+56NLqpUSyuwq/ZqlIEkSBvbn5xqsS7Q2V890dBp9fVa8Zwx7sah38PPwN+PruaOvy8l4Mcmlu4Dtp4qnhaMLfzHQdBqegSsi4Ba2G3pYaYzOpObnOO88TyUbBHl5YNY2/cg1Kpmu4Z//m0/hHPifLTWZwuAvlilzal1Uhn/AC2HxvPwiBkBxPJMlxyRmXdlj4DieBGRI6Jo2yg8xeCq6qM1iXI5olCd05+ZkrprgvDFIKFQBIPgq+6CYmAKveoBwDG/RIeorUGPzIg8Rkf5p6NbdS8J8Hkv0NN3LXJ1C2hw0j0WtV1KFiw+GZNnTZ1vK5Q/baAgSErva9SxUJrsVfZN0UWoYHp0KdrbMDRIO8D1KezVuNbFq0albFHCkA1YJ0D7iy7ZvSMYzpU9UERgjtSus6dJvTxOS6jHGokQF7jwYLQmASiQ4KAIKhDiFCHoGj5D/wCCPouCs/Efyd1X+GvgSFd1V5F8HEWed/JACcQsFCEhRhJCVomSwS4HyRCiYrRwbOXHL1TTmlF7uxIRbkku4ypObRYKTQABnlxJlx/rkuQtkpTbR2tEZKC3dyjq4IHE/LeVUy0zvXsptxmC7QDUydAOaVjRWRPe0H1IY0xiMvfwG88+QUQXx2Mto7Sp0aYo0smjLnzJO8kpxV9zzNLaWKoSTlkAOEJsCOXI0btJJgdGn+8UcEYPVv1MAyB1r1HAGwY3ibaLuPoNteLylgcyrKXuQNtr9zOY4H6HcroXSjwVTpUg+ndtfoYPA6+XFeuFqkeWdUomF+2S1p44vQfzQ1D8KQ2mXLYuv64Aic5heM9iXqDXzgGxPAIDGIE5DVTBGL3jM9V0/TP+Ojluqf8AIZC0DOJToRnSoQtCOQEwpkhMIN8BXceA5N6D6j6rgZPxP5O7j5F8f0JYzK7yvyL4OGs87+Tk4hMKEJhRhJDUCF8KQY5RIjfAVZUoGM9G/UrK6lqML6S/c2Ol6XdL6sv2KXRDvNYeToMmD3RpkgTIK5meJ/8AdH1UHz6A22dqNZTDWnxuPoN5UwTssnirq7L3Q3PcOnE9VYlgrcshNHZ/h4HjzQ3ck2e4BVqupnC7L5HonSTK3mL5JF7zU2h3EOu1MA3GTq6OAbiveqAye3t7hebB6c8jS2uVW4hGVGpKDQMhBbKGA5B9oVngSXEwIzO7grct9xYpLsJ7Fxe0VKh8PxDy0QwNkvSqOcw1T8JJwDkN/wA/ZBkTGHZ2oH0atZ2uIsBPBoGQ8yT6J2sCSeQBpnPjmup0MdtEUcnr57r5MtC9h4snQigEhEhKgCYUCSAhLswx7obsOTR1Ho9oXAy8z+f7O7j5f2/oVHU9Su8r8iOFs87OVmRCQpkB0IBJChCyhMl6NPEQOKpvsVdbkXael22KCDLp+4aDLyXJzm5y3Puzsa61XFRXZAJEnMwN/IJSwyq3BG7w+/VAiR5zam1iTl/IBRDI8td3rqj9c9FalgrlPPA12TYwJOqSUhoxHtG1yVTZaYbR2U17YOnuDxBTxk4iyimjxO0rN9F0OzafhduP2K9cWpLKPFYpRYJ3yO0RSLd6htDuJ71DaTcerpXS82D1buRhb3qRodMa220EuAjiyvAfLP7KJAbB9ovx+AHN5joNS7yAJRYEZXbA/DRp5DJjem884AnyQY33I29dNYzu2DwsbAA5CABxKi5YPuDXje6oUrYENqEA1ACYFR8F5k8yV6IR32KJVOWyDkw1rAAutjHbFL2OMm8ybKvTIQhEhwCJCQFAEgKELBLLysaPmQxpnTqfcB30XBS837/2d4vL+wvdqV3lfkXwcLZ5n8nJxDlAEqEJUITKhAuyZqfJYvVrXxX+7/o3uj1J5s/gmrwA8R9OpWIboJUI3mfuoEQbWv4BA35KBPK31yAIGqeKyxJywgTZNLEZO9WTKoHsLGjkFQXoa4YCGA5MkA5Bby3DmkOAIO4hFNrsTCfc8weyge+G1RTxGGh7SRJ3Ygcty91ElPiTwZ+prlX4orIZdf7OLln/AFaR642/Qr2rSt9mZ71ij3TMR/s/uf8AuUP4qn+RK9JNDLWxY2uNhg50zhPA6eR3K67pyfMDz0dSa4mv3Fla1qU/iaQOOo9RksyzTTj3RrVaquzyyJpXJC8rietSyP8AZF8Ax0nMnKdIAn6pcDZyabPuw99R5PwNDW83OzPoAP4kcE9OCKN2Wve5urQADrBcTJHOG+6GAp+hrsAGq99RwEUocMR8OPUFxOeUT1hRR5C2khLcuqXVWdwOZ3a6DipnaK+eD1VtaODBvgb1oaTqjre2zsZms6YrPFVwyj2karoarY2RzF5OctqnVLbNYZ0KwrOwokJhQhICBC0IT8rGh5kHNOvI/wCGFwT82fud2vL+wC4ZrvK/Ivg4WzzP5OTlZIChCQFCHQoQ4BB8LLIotvCD+/axkakaxnn1XJau76trkdno9O6aVD+QR1THOEwPxHeeQG4LznqwJdrXmHIZ8vuiTB5W+ud5zKKXIrZhsXZBu31G4i0NYTiH5yYY0zuMGei0NLp/qNmZrNT9JL7mezmljsLhBBgjgRkQvNZFptM9VUk4po9TY1FS0XpjHFOW5KMi2FDAxmWohB69tIQJkO2Vt80h3daX09GuzLqfX8zfcc9F7dNq3F7WZ+q0cZpyj3HzCHAObBaRIIzBG4ghau7POTH2tcNCBjVomYbtAQab4Yy+xjU2ZRf8TB1b4T7Ly26Wua7Hqq1dkPUVdo9mNoMYWElhnWJDsspA4fIrF1Gn+mzd0uq+quRNRJayQYkl3XcPkF5j2JhtrVLaQxavJeemjfYD1StByFbJpF+L+0c1jyA5oiHBu/kczmkb4GSPV2dq2PC0Bu5VsPYYdzGiTBAe4t5EK/T6mdEsxZVfRC6O2SFrmwYXXafURuhuRyOp08qJ7JHBquyecuGIkIhAhcUTqksmtr+C2uPiXyjam7Xo1cLnk7n8oK5d5V5F8HCWed/LOanKyygSUCGjKeU7l4dTr4Uvb3ZoaTp07/E+EUfcsaCZlY1+tst4zg39N02mnnGWef2ntuCI0lePb7Gj2RD9sNcI0MblHFkwI767cACfxSQeMEgoKJXKWBbZWdS5qYKfVzj8LBxd9t69lGndjwjwanURrjln0fZOzKdvTwM6ucdXO/MftuXRU1KuOEcxfc7Zbmeb7U2WCsKgGVQZ/qbkfUR7rJ6hTie9eptdMu3Q2+qKWdVZcka6Y0o1EgUzZtRAdEl6gTN71CAVzBQwQAD3tya97RwDnAZ5nIKxWSS4K3CLeWj0q6/1OJyWaUQZLByhMhlpcAZEBwOoIkehXntqUkeim5xYx2x2TpXmCpjNIhoa7C0EOaNMtxGk8IyWDZXiTRv12Paeff2GeaxDnFtux0NOIF72RlhAGRiASY6JI1bmWSvwjEdnqtvUES+jMB+9oJyDxuPPRV3UuPJdp71Ph9z1VGlDV5C/JpKhES+nvStB5F91a5TGi9ug1UqbPt6nj12lV1fHddgMBdYpZOTaORBghQBcFV2LwssrzuXyRTd/8j5rg13O7/KZld/X5F8HBWeeXycnEJCgTahSxHPQLwa3VqmOF3NDQ6KV8stcIJfnloOC5uUnJ5Z1cYRisIXVrekT4gJ9PkkD8AV5sa1OZptPWT9U6m12Fcc9zzm0tnNa6aAgxm0ucWnkJOR9kynnuFx29ge2ovvMFFrSwUicb3D4AfwxvOuXJevT6d2y47Hh1mrhTHnue12Xs5lBmCmMtST8TjxcVv1UxrjhI5i66dst0g0BWlIDt2y72i4DNw8Teo3eYkea82qr+pWz1aO36VqZ4+1fC5ySOpTyhmypwVbHRfvUg6Z3fKDZKGsoTJk96ITAoYIeiXZnCNllAEhQhemMwg3hDR7nsLOtFMcgsK6Lc2btUvAjCveTHBPXXgSdhe4rtNJzd8fIg/RV3wbiy2ia3oGHwhY5sE1ThElKFID2jtZjQ2DrkpIeMcmlC9xtgRzUxwBrAtpsOYOoPtuW1pOpxhBQmYer6W52OcGXAWrDWUyWdxmT0N8X5SQ1XKyL7M8zrku6ILgjPOx/BK2t6+TCkfl8nBcH7HeehJXeQklBZfocHOEnN4T7nYUVdW3hSQJU2RWXFmlCjiK82r1kaY+7Z69FoZXyy+ENGUg0LmrJynJykdPXBQiow7IEr3IGgSlyWRTeUW1DMlp0kRP80g3YWXWyKoHhrNPVpHuCmTQMsQ1Kr6L8NSJOhBlpT7c9gOR6bstXljxA+OZGpJaJnjoPZbnSnmEl7M5zrMUrYv3Q7C1DHJUISEArueN25Zd1Vy+B/iby4t9fmFg66j6c8+jOk0OoVkMPujKhVjLcV4GjQRs96TA5iaqOCGRqIEO71DA2ScamA5PTgLsjhWSAoQsAoAvS1Sy7DR7jhlaRqs+UXk0oz8PBlUrBozIHVLKUY92PGM5eVAdbarQDGJ3QR815rdVXtcUemrR2ZUmbV9rhjem9YzNpIUXe2XOIB+ESfZDA/oLrt5dDt0YvVHBIyH/Ys46bnEyS4+UZR7IuOEJJjHaYDRi4a9EnYKBxWB0R4G5NmMlPGcl2YkoRfdEd3xAVv+RZ+plL01T/ACoo6kOHpkqWl7F6yYCpUAOFuPM6QD0Mp3ZJ92CNcF2QCdvmmCKrHMExL25Z5fFoou/A7UWOrK4oYXVDUwANkAxhy1y19E755bE+m1xFcHNuw9ocNHCR0VSA+GK725BymFB4sQvbXk4MLxydB9Dl7pgsyu9o1WN8dN7ecSPUSEUs9gZwJu/FXEXaEcfQjgj5RM7j2HZW07u2YJkul7jxLjl6NDR5LpdFBRpT9+Tk+oTcr3n04HLF6meIvhQyE7CoAw2vsvvKZY7InNp4HceiotgrouJ6aLJUyUjwL8THFjhBaYI4QufnBwe1nT12Ka3I2p1ZVWC5M4uQGM3BQhSFCEglQh7BdecQSFMkNAEjkorcxoQcnhEF3BZt3U4x4ismpR0qc+ZPB2Nx3x0WZbrbJmtVoKofcp3QXlcm+57IxUeyOdEQgMwS5bjpxxCV9wIW3Tf7Mkb2z7IZD9hpeUA0RuDQPQIsEWLuxV6KNSoPzuJPUOP0PsrZcoTHJ6vtLXDabid4VLWSyCEmybzE0TwRaLMj+2rIYEfIRqoAX3TsB1OaI5UlzZc3P8w6bxKAOAC5vxVaWjQiDlqOaZNoOMAFtsWi7J2IRq3E7AfKY8kd4ni9x5UuA1oA0GQSg2ie9vW7xPkishSwCUdphu5EOQa/2zIIzzyTRQ2UKBYGpUY2lDXPdBn4RALi7yAOW9eiiDtmoHj1Fipg5n0S2ohjGsbo1oaOgEZrp4RUYqK9DkJz3ycn6hAejgU1BShIJUAEirIG8jJVJYZfuzHkX9rey/fUBWpQK1NpxCYFSmCXa7ngHI7xkd0ZOqjmbZs6OW2CR82p1p+i8TRoqQXSfxS4HTDqdtKUZM59soEz/Z1C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2295" name="AutoShape 9" descr="data:image/jpeg;base64,/9j/4AAQSkZJRgABAQAAAQABAAD/2wCEAAkGBxQTEhUUExQUFBQVFRgUFRcVFBQUFRQVFRQXFxUUFBUYHCggGBolHBQUITEiJSkrLi4uFx8zODMsNygtLisBCgoKDg0OGhAQGiwkICQsLCwsLCwsLCwsLCwsLCwsLCwsLCwsLCwsLCwsLCwsLCwsLCwsLCwsLCwsLCwsLCwsLP/AABEIALcBEwMBEQACEQEDEQH/xAAbAAACAwEBAQAAAAAAAAAAAAAEBQECAwAGB//EAEIQAAEDAgMFBgQDBQUJAQAAAAEAAhEDBBIhMQVBUWFxBhMigZGhMrHB0UJSchRikuHwI4LC0vEHFRYzQ1OTorJj/8QAGgEAAgMBAQAAAAAAAAAAAAAAAQIAAwUGBP/EADIRAAICAQMCBQIGAQQDAAAAAAABAgMRBBIhBTEiMkFRcRNhM0JSgZHBFBUjNKEkYnL/2gAMAwEAAhEDEQA/AMrG+lZZrj21uVANDSnWMJciYBbmqCRiAdBnP7qyF8oPgSenhYuT1FmQ5gLdCMuXJXualyjz7WuCHiEYsVonv4TYFyCu8euivjLaVSW4yqsAblzXl1DzLJ6dOsRwed2k7VeKR7oI8rf5lBMtwYbOaQ3+8ft9F0/SvwP3OV6u/wDf/YMxrSxgys5CtlEd60uEtGZ4SBl7rza2zZS9r5PboKd90crgI2ntClVqgABpA+NsB08/zDkVy0228s6uEdscIDNd7HgP0PwuHwu5cjyPulCF3m1g0QdVGh0gL9pnTegTARSqc0GgDdt0ylTpOIPiILnE5S8thoHn7L0RscYYRRKpSluBLi+Bqs4YsJ4eLKPUtKrzyWbeMlboCm9juDxPRxwunyM+SHqFcoB26O7OIbjM8kGsBXIM3aEhAiMa99zRCA1b6d6JAateo4JkW3F4ikI2C99KbAMmrCgRMNsqkKBN614hggDWvOabAMgVW7TYF3ArrpHaJuPSbOvSHZqtosUj2GzbmUhaPqL5CRilLlkpWGIw7M3xaTSdo7NvJw1HmM/JW1S9Cu6HqOLqovVFHicgB1dXRiVNmQuDxT4SQM5eCp2szMESAdZjrkF4LJqTPfXU4oX3N/bEwWj1d91Q8MuSkUFvakSGNPMkn5kpGhsyK93bgf8ALpjo0D2Cuq1Fla2xlwU2aeux7pxywYVqIOTGegPzVj1lz/MItHSvylL3abS0tIBaRoqfqSb5Z6Y1xXZHizeCnUIOYJyd9DzTrlAYztNrNg4swMwDxGYQxgBjdbQa9QfODNlQbigTIQK5AUCNbt/eWbSNQ0R+phke7QmZWuWTfODqeJn5cTfSQhLgi5DdrW4c0zoR80rDAWdpblvcwTnGvkj3YyWDw9DaJAidMk+0RSJfeyjtDuMXXSmAORjUro4FbMDURA2WpuRBk17xDAclxdQFNpN2CrS+p8DXO/S0u+StjVJ9kVSuiu7N2bDuXf8ATI/UWt+ZlXx0dkvQ889ZUvUNtOx1Rx/tKjWjg0Fx9TAHuvQtA13Z5ZdQi/KejtuwNphGI1i6Mz3gE+QbAUdCQFqZMzu9jMdJaMJH5dPRem3SVzXHB5atbbB88mVrVLHYXaj34FYmoolXNxZ0GnvVsFJHqNnXUheYvYyLskjIB1HFpDm5EGR1CVPDHxuWB/TvA9odxHpxC1YeKO5GPZ4JOIPUcDKuSZS5AFW41G+FbKtuIsZrcgNuz6FJobVL3VCJeRULQCfwgDcNJWK1g3FNvsYXFWzAgUgebnPLvWUg2GYB2JoZRDWjm4795JklQPqL69o9nxVmE7wDPkg+RwJ11h3ypgUzdeSjgIpvWgp4sqnyA06xacJOW4/Qq1YZXyjSm+Dmg0MpZC6Vfmg0FBIuOaUYZ7Nl9L4vC1xEc8j9UX2AnhjaxIFBhOnib5Ne4D2CBMA3aDa5jC318woNBYPM7TuS8ZqILPONY9zyGtc7P8LSfkvSoNo8bmkw6hsi4dpRqfwEfNFVS9gfWj7hA7P3O+k4dS0fMp1p7H6CPVVL1NWdmq51DW9XD6SrY6KxlM9fVH1DKHZL89Tya2fcn6L0x6c/WR5Z9TX5YhbOzVEal7vMD5BXx6bXjnk8z6pb6JGo7PUODj1efonXTaV6MV9Tvfqg202bRZ8NJk8SMR9TKtWlrj2RTLV2y7sMNRXKtJcFLsbeWWJQwFsmklkGAeyrkvO4HpUwa0e1sz/Uq5o86YLtPZ2NsszcM28xvavHrKfqQz6nv0Oo+lNJ9mBbLu4WDJHRx5PR29eQqmgmjzIVbGTOsa8S3zH1WjoJ58Bn6+vCU0EPr5LUUTKc+BK+4OMBuZLhE9V6ZVr6bb9jzQs/3FgIvdks7wvq1i792n4QerjJ9AFzLR1UZvbhIBubq0aSBRB5ufUcSfNyRoZbmJ7m9oA+FrmcmvdHoZU5CKq1d7j4QSokFtkQ46o4AVcVMAB3lFJiyD9n7IxEPqDw6hvHrwC2dFoHLxT4Rja7qCh4K+5pe7KjNgJH5d4/SeHJPqunteKvsV6XqSeI2d/cUVKDmnQ+kLMlBrujVhYpdmZVahCTaWb8D7srUmlUB3PB9Wj/ACpZIMJZY0uLgYQxugJPqZPzVY4ruASiHIBdCG6KEZ7fsm0GypOGsOaeoqOC1KPKjG1HEmHU26r1OWDzKLYBVdmV6ox4yeOUuTFyuj3KZlCVbgqyVKbADkQEhQhZLgOTiVMEyXaq5FkWaByXaPuMQ6NRkh3IxjZknQfyVVmEuS2tNvgT7dszTqB4ya/2dv8AXX1WFqoJSyjotHNuOGEbNuF4We0a4lWwoyqGCDzRps2WJgth9SDiBXN+TIXYV1qSUkcdbY08E7N2bVquBYCBveR4QN+e/ok1dtUa2pss0lVrtU4LsFXn7PTPdVnOdUzOI42Bw3YIdGQ65z0XNRUTrE3gTP2HQe4lty4DXxNa73kJXgLyC3WxrZgzr1XH91tNo9CD80M4IvuB4KbfgqF36gJ9R9lAgz3Rqf5KEbwDEucYaCSeAVtdcpvEUUWWRgsyGuztl4fE+Cdw1A68StzR9OUHvs7mDrepOa2VvgakrWXCwY5yhCtSmHZEAjmJVcq4y7osjZOLymC/7rpTmwero9JXnloqe6iela67GHILwANhoDRwAhZ/UaEq016Gj029ysab7g7reNFis2zOrSRChbesyhAYf9ibgilVpH8Lw8csbYI/9PdaWi5TMrXLDQ5q3AC0IVOTM2V21C5zpMr3qGEZ8p5eTpQUeSOXBRWpFZyICYUIcoQlQJxQIXaq5dyyJMqYA5GvdSeSrzgtxkZ7OZhCztRY28GjRWksldrUBVpuZvObTwcND/XEryyhvjg9kJ7JZPNWLiDByIMEcCNVmSi08GrGW5ZHlJ+SrYxejTNQ4WiSfQDeSdwVWM9h8qPIxttjUGHE4mq7mIpg8h+LzWtHX2KpVr0Ml6GuVrs9/QJr3bug3AZAeS8cpyfdntjBLsjzG2LyQ4ODXDSHAH5pEy6MTwd9jaSabi0cJke+ati0+4k012I2S6pWqtpviCcyJBAAkn2XqpojZJRR5L9TKqDkP6vZ8fhefMfZe+XSv0szodY/Wi9LYLB8by7pl901fSlnxsSzq8n5EHU7VjB4RHzPVaNdEK1wjMtvst8zKkL0nnZCDAmXCgSCoQ5AhwKo1FSsrcfsX6e11WKX3K0iuSaw8M7GLUllGNcEoBRi+gECwfbE2YG0cf4qvi/u/gHpn/eKZSlHsxHGLlloGe7xEawR7jITxyK3em6qLjsk+Tn+qaOSsdkI8HLY7GKcgQ6ESHQoQ4hQh0KBOQYCwalbGSLAIB7EIgDJz8/ZUNcHoi+QsPyWbOPJpRlwVdVQhAMpijaVvDhUGhMO67j56eQXk11WMSR7en3OScGHbPpOqZNE8TuA4k7lm4yafYYV7mlRAptMucQCQJc87hyHJMkkL5ma1LrC2AMyd5zJUZMC/aNw6DnHRLkiXJ5m8flHNFFgjvCmiJJ8B/Zi2jFUP6R83fT1W70yrvM5/q13atfuPgVsGKQXIgOxIkM3FQVjyh2dxUm1O8iWh0Fs6iY1WHZ1dwtdbh2eDar6SpVKxS7rIhW2u2TGfDJCJCYQIcAoQzqiDO5c51HTfTnvXZnS9N1P1IbH3RuwArNNQHu6cAoDo9VSZhpMb+VjW+gARZEsgv7CxrTzMnmYiShFuMsokoqScX2FwZ/pvXQabqkJLbPg5zV9JnDxV8kOC1ITjNZi8mTOEoPElgjCmFRxCJCIUASgE5QhMpSEqYDklEGWEhkugKhvET0JZkE92QvHJpvg9sFJLkxLUI8EYQLcOY5p3j0O4+sLzXeJM9ND2STQsdtQ0m9zTEvJgYZLnnpqsjGDcfieTa0tu5mrXcDWIyEyKQOue93y05oEcs8I1tKrXnENNJP04KMYW7QrNfULGGQ3U/ZIMuwn2i8NyBlMkBsUNpmo4NaJJMBeiutyeEee6xQW5nsadkKbA0Z4RHXifVdRRBQgonI3zdk3JmLleUHNKgCxKJCihGe4sDFCmOLGe4C4jUy/8iT/APY7PTr/AMeP/wAnhi3NdrDyo4ya5ZYNTELYUCEhqhCHskQqrqlbBwZbTa6pqa9DGx8LvFuXK3Uuqbizr6bo2wUkHgtqOaI1I+ap9T0IdOBdE6DVRoilgHuT8U6BKTItquza4bsj5/6IfA+4xfV8QHHL6j7LT6Xc43bc8MyerUKdLljlGzV0jOYiS8IJkZnCYUnCpkJEKMhbCqmyxLg4hMhGQnANLJma8NsvCe6mPiDKkLP3cmjt4McAR3MG1IrdsJY4NPiIMdVHFuLJGaUkJsbLVmKQ6s8eJ/5QfwNPDid/osdrBuZ3djK22Y+r/a3BLKWobJD6nDL8Lff5oBbS4RhtK+nwMhjBkA3LJQKAWswNMb0OA5Et09xdmrYIqm+D0WwLMMbjPxOHoD91v6HTbY72c51DVOctiY0e5aBmMyenFZiAiAnCoQ4hQDPWWTjhb+VrGHzDBC4bUfjy+f7O2o/Bj8HlCF20PKvg4uXmfyXamAcFCF1CFIUCZXNAuEjUCeoGoWb1KmLr3+qNTpV0lbs9GW7PHFV/S0u9oHzXPdmdJk9S2qIUAA3WfSdOPVVssQDeO16FKNgWNfqensraZbbItejK74765L7DIBdi3k4jsQAmFJDEMhwc8KIjKgJmAmVW1yOnwVToQhEg9piFiTscjchBIpWeq4oZsHdUVsYZK5SIZWV2zgo3vIttbJrHOq1TiwuPds1Azye7jyG7XgsO6GJtHRUT3VRYr2zt1zyc/wCuaqwWrjuYdl7L9pe95nuqRgnQOdE4Qf63IuOCKSZO2bsB2Fg3wFIR3PCC5KKyyllszMOqZn8v3+y3tJ09LxT/AIOc1nUm241/yOGuWrgx855ZcuhTASga52gJ6AlVzvrreJSwPCiyazGOSe7IywkHoVP8ip/mRHRavyv+CI6pvrV/qQv0p/pf8EFNvj7oDrn7M9bYvHctE5nCPLwj7rh73m+XydnTxTH4PJk5ldvDmK+EcZPiTX3ZLU+BS8IEJRIQgEIsWgvE6LO6nLbVj3NPpEM3t+yOtdn/ALPWqR8Dw3ByjFI6Zhc8zpmGUKmaXJDrgpGNEXVQkLBJeV+7aZCsh3TFl2Y6o1Q9oc0yD/UHmuwqnGcVKJxF1cq5OMkaBWlOCZQwHJ0KAIKJCFCEIgJhQgzFVYzgbanwZOqIqAjmYuKsiiuUirUzFR57tRipvJzwuAI4aQR6hY+oj/uNm9o5r6SXsKdi7JqXlQNzDJ8btzRxPPgF5m8Hp8yyz1m39qU6FIW9ABrWiMvcniSl5YyR5XZVbFWBOeongY3c/utDp7Ub459eDO6inLTyaeMHowF0hyuCYRIQ4qEZejte3peGpUYx+sOxAwdDI6LmerwnK/heh1HR8LT/ALhA2/anWvS83t+oWW65+xqZ+5du2bXQV6H/AJWD/EjssXoDw+pqzaFA6VKR6VWfdDE/v/2TwfY3IBjLpB+spM5YcHQDz/hT/VsXq/5K3TW+6X8HdwPy+32TrU2r8zFempfeKINIfk/9Sn/zL/1sT/Do/Qge4YIybHkQvf03WXT1CjKTweDqWjqhQ5xjzkGhdKc4bWuThOk5rxdQgp0t+x7unWuNyS9S226wcW4DMZ5LmWdUi9o8AA+qUODZ9UFKx4gVQaylwWADez/ey+q99Okc4kFzx+6CPCOZ9N6eJXJ54QA2q2hUIpuL6cwZifbevXpdTKmXfg8Wt0cb4/cfU6gcAWmQdF0tc1NbkcrZVKEnFlwrSolAhUhEhCOQZOhTISpqDiPVVO6tcNlqosaykVp3BVf00OpsJpPzzSSiMp8hVQAhVxjgtzkya2Cg+Rux15dNDQH/AAk56cNBllvzXh1mYxyjQ0GJzwzz20+0HdtwUQKbBuaI/o81kpZZs5wuTypqPrOy03n7c0/EUK8yHOzbXBhPA/6ptPbtti/uUamvdTJfYeQuw+5x3YlQBxaoEFutmUqhl9NrjpJGccJCqnp67HmSLa9TdWsRkDHs/b/9ofxP/wAyr/wqP0l66hqF+YoezVufwH/yP+6V6Cj2GXU9QvX/AKMqnZS3O546PP1lD/T6Rv8AVb/c97ZMwsptH4YA6BmS46xYtfydVXJutN+x8+d2PpSSKlUZk5YOP6V1cenQcU8s5t9Xti2sIn/hQbrisPT6IPpkf1Df6xP9KO/4YqD4buqP4vo8JH0pe/8A0PHrL9Yhuy9kVabw59zUqtAIwEviToTLyMs9yt0+gVM9+SjV9T+tXsSwOgFo5MokjJU3Qc4OKL6LPpzUvYW1LstPiaR9eYXLW0TrbUkddVfC1bovJrZ3EmAVS0XJ5C2nMSgWJDajQaG43aatG4/vH6ICZ5wIbqs+6qGkxxA1e/cxvLi46AdTuKZYzlh4ii20+7pNFGiwSYaG6l5/eO8nPVDKZEuMsEFB9sAS4OBPiYNGzwcdTu0Xs02rlQ/dHh1eijqI+zGFC5a8S0yPcciF0lN0LYpxZy91E6XiaNcSeU4w8zwVwhKfEVk5eGzqVMe3J7q+mXz+xYUz0WfZ1acuIrBo1dIguZybIdSG8yvFZqrbPNI99ekqr8sURkqMno2gttErsFyuDi+U+Q0tkiErQeQvuiIVTaLkmjR45JEixsX16Qd4SAQdyeVcZRxIrjbKEk4vkS1OzrXOc4y5s+FpMgAb+fHNc1c4xm1DsdVQpSrW/ua/7tDcohedyL8YNRbCIQi8PIsllMvC7Sie+uMvscVfDZbKP3OhXZKSQgEtCYB0KEIKhCFAHpGjJscP8B/kuCs/Ffyd3X+Gvg8+RmV3VfkXwcPPzv5JATikgIELAKMhICXI2CYQyHANe2gqNiYI0P3HBefU6dXx+56NLqpUSyuwq/ZqlIEkSBvbn5xqsS7Q2V890dBp9fVa8Zwx7sah38PPwN+PruaOvy8l4Mcmlu4Dtp4qnhaMLfzHQdBqegSsi4Ba2G3pYaYzOpObnOO88TyUbBHl5YNY2/cg1Kpmu4Z//m0/hHPifLTWZwuAvlilzal1Uhn/AC2HxvPwiBkBxPJMlxyRmXdlj4DieBGRI6Jo2yg8xeCq6qM1iXI5olCd05+ZkrprgvDFIKFQBIPgq+6CYmAKveoBwDG/RIeorUGPzIg8Rkf5p6NbdS8J8Hkv0NN3LXJ1C2hw0j0WtV1KFiw+GZNnTZ1vK5Q/baAgSErva9SxUJrsVfZN0UWoYHp0KdrbMDRIO8D1KezVuNbFq0albFHCkA1YJ0D7iy7ZvSMYzpU9UERgjtSus6dJvTxOS6jHGokQF7jwYLQmASiQ4KAIKhDiFCHoGj5D/wCCPouCs/Efyd1X+GvgSFd1V5F8HEWed/JACcQsFCEhRhJCVomSwS4HyRCiYrRwbOXHL1TTmlF7uxIRbkku4ypObRYKTQABnlxJlx/rkuQtkpTbR2tEZKC3dyjq4IHE/LeVUy0zvXsptxmC7QDUydAOaVjRWRPe0H1IY0xiMvfwG88+QUQXx2Mto7Sp0aYo0smjLnzJO8kpxV9zzNLaWKoSTlkAOEJsCOXI0btJJgdGn+8UcEYPVv1MAyB1r1HAGwY3ibaLuPoNteLylgcyrKXuQNtr9zOY4H6HcroXSjwVTpUg+ndtfoYPA6+XFeuFqkeWdUomF+2S1p44vQfzQ1D8KQ2mXLYuv64Aic5heM9iXqDXzgGxPAIDGIE5DVTBGL3jM9V0/TP+Ojluqf8AIZC0DOJToRnSoQtCOQEwpkhMIN8BXceA5N6D6j6rgZPxP5O7j5F8f0JYzK7yvyL4OGs87+Tk4hMKEJhRhJDUCF8KQY5RIjfAVZUoGM9G/UrK6lqML6S/c2Ol6XdL6sv2KXRDvNYeToMmD3RpkgTIK5meJ/8AdH1UHz6A22dqNZTDWnxuPoN5UwTssnirq7L3Q3PcOnE9VYlgrcshNHZ/h4HjzQ3ck2e4BVqupnC7L5HonSTK3mL5JF7zU2h3EOu1MA3GTq6OAbiveqAye3t7hebB6c8jS2uVW4hGVGpKDQMhBbKGA5B9oVngSXEwIzO7grct9xYpLsJ7Fxe0VKh8PxDy0QwNkvSqOcw1T8JJwDkN/wA/ZBkTGHZ2oH0atZ2uIsBPBoGQ8yT6J2sCSeQBpnPjmup0MdtEUcnr57r5MtC9h4snQigEhEhKgCYUCSAhLswx7obsOTR1Ho9oXAy8z+f7O7j5f2/oVHU9Su8r8iOFs87OVmRCQpkB0IBJChCyhMl6NPEQOKpvsVdbkXael22KCDLp+4aDLyXJzm5y3Puzsa61XFRXZAJEnMwN/IJSwyq3BG7w+/VAiR5zam1iTl/IBRDI8td3rqj9c9FalgrlPPA12TYwJOqSUhoxHtG1yVTZaYbR2U17YOnuDxBTxk4iyimjxO0rN9F0OzafhduP2K9cWpLKPFYpRYJ3yO0RSLd6htDuJ71DaTcerpXS82D1buRhb3qRodMa220EuAjiyvAfLP7KJAbB9ovx+AHN5joNS7yAJRYEZXbA/DRp5DJjem884AnyQY33I29dNYzu2DwsbAA5CABxKi5YPuDXje6oUrYENqEA1ACYFR8F5k8yV6IR32KJVOWyDkw1rAAutjHbFL2OMm8ybKvTIQhEhwCJCQFAEgKELBLLysaPmQxpnTqfcB30XBS837/2d4vL+wvdqV3lfkXwcLZ5n8nJxDlAEqEJUITKhAuyZqfJYvVrXxX+7/o3uj1J5s/gmrwA8R9OpWIboJUI3mfuoEQbWv4BA35KBPK31yAIGqeKyxJywgTZNLEZO9WTKoHsLGjkFQXoa4YCGA5MkA5Bby3DmkOAIO4hFNrsTCfc8weyge+G1RTxGGh7SRJ3Ygcty91ElPiTwZ+prlX4orIZdf7OLln/AFaR642/Qr2rSt9mZ71ij3TMR/s/uf8AuUP4qn+RK9JNDLWxY2uNhg50zhPA6eR3K67pyfMDz0dSa4mv3Fla1qU/iaQOOo9RksyzTTj3RrVaquzyyJpXJC8rietSyP8AZF8Ax0nMnKdIAn6pcDZyabPuw99R5PwNDW83OzPoAP4kcE9OCKN2Wve5urQADrBcTJHOG+6GAp+hrsAGq99RwEUocMR8OPUFxOeUT1hRR5C2khLcuqXVWdwOZ3a6DipnaK+eD1VtaODBvgb1oaTqjre2zsZms6YrPFVwyj2karoarY2RzF5OctqnVLbNYZ0KwrOwokJhQhICBC0IT8rGh5kHNOvI/wCGFwT82fud2vL+wC4ZrvK/Ivg4WzzP5OTlZIChCQFCHQoQ4BB8LLIotvCD+/axkakaxnn1XJau76trkdno9O6aVD+QR1THOEwPxHeeQG4LznqwJdrXmHIZ8vuiTB5W+ud5zKKXIrZhsXZBu31G4i0NYTiH5yYY0zuMGei0NLp/qNmZrNT9JL7mezmljsLhBBgjgRkQvNZFptM9VUk4po9TY1FS0XpjHFOW5KMi2FDAxmWohB69tIQJkO2Vt80h3daX09GuzLqfX8zfcc9F7dNq3F7WZ+q0cZpyj3HzCHAObBaRIIzBG4ghau7POTH2tcNCBjVomYbtAQab4Yy+xjU2ZRf8TB1b4T7Ly26Wua7Hqq1dkPUVdo9mNoMYWElhnWJDsspA4fIrF1Gn+mzd0uq+quRNRJayQYkl3XcPkF5j2JhtrVLaQxavJeemjfYD1StByFbJpF+L+0c1jyA5oiHBu/kczmkb4GSPV2dq2PC0Bu5VsPYYdzGiTBAe4t5EK/T6mdEsxZVfRC6O2SFrmwYXXafURuhuRyOp08qJ7JHBquyecuGIkIhAhcUTqksmtr+C2uPiXyjam7Xo1cLnk7n8oK5d5V5F8HCWed/LOanKyygSUCGjKeU7l4dTr4Uvb3ZoaTp07/E+EUfcsaCZlY1+tst4zg39N02mnnGWef2ntuCI0lePb7Gj2RD9sNcI0MblHFkwI767cACfxSQeMEgoKJXKWBbZWdS5qYKfVzj8LBxd9t69lGndjwjwanURrjln0fZOzKdvTwM6ucdXO/MftuXRU1KuOEcxfc7Zbmeb7U2WCsKgGVQZ/qbkfUR7rJ6hTie9eptdMu3Q2+qKWdVZcka6Y0o1EgUzZtRAdEl6gTN71CAVzBQwQAD3tya97RwDnAZ5nIKxWSS4K3CLeWj0q6/1OJyWaUQZLByhMhlpcAZEBwOoIkehXntqUkeim5xYx2x2TpXmCpjNIhoa7C0EOaNMtxGk8IyWDZXiTRv12Paeff2GeaxDnFtux0NOIF72RlhAGRiASY6JI1bmWSvwjEdnqtvUES+jMB+9oJyDxuPPRV3UuPJdp71Ph9z1VGlDV5C/JpKhES+nvStB5F91a5TGi9ug1UqbPt6nj12lV1fHddgMBdYpZOTaORBghQBcFV2LwssrzuXyRTd/8j5rg13O7/KZld/X5F8HBWeeXycnEJCgTahSxHPQLwa3VqmOF3NDQ6KV8stcIJfnloOC5uUnJ5Z1cYRisIXVrekT4gJ9PkkD8AV5sa1OZptPWT9U6m12Fcc9zzm0tnNa6aAgxm0ucWnkJOR9kynnuFx29ge2ovvMFFrSwUicb3D4AfwxvOuXJevT6d2y47Hh1mrhTHnue12Xs5lBmCmMtST8TjxcVv1UxrjhI5i66dst0g0BWlIDt2y72i4DNw8Teo3eYkea82qr+pWz1aO36VqZ4+1fC5ySOpTyhmypwVbHRfvUg6Z3fKDZKGsoTJk96ITAoYIeiXZnCNllAEhQhemMwg3hDR7nsLOtFMcgsK6Lc2btUvAjCveTHBPXXgSdhe4rtNJzd8fIg/RV3wbiy2ia3oGHwhY5sE1ThElKFID2jtZjQ2DrkpIeMcmlC9xtgRzUxwBrAtpsOYOoPtuW1pOpxhBQmYer6W52OcGXAWrDWUyWdxmT0N8X5SQ1XKyL7M8zrku6ILgjPOx/BK2t6+TCkfl8nBcH7HeehJXeQklBZfocHOEnN4T7nYUVdW3hSQJU2RWXFmlCjiK82r1kaY+7Z69FoZXyy+ENGUg0LmrJynJykdPXBQiow7IEr3IGgSlyWRTeUW1DMlp0kRP80g3YWXWyKoHhrNPVpHuCmTQMsQ1Kr6L8NSJOhBlpT7c9gOR6bstXljxA+OZGpJaJnjoPZbnSnmEl7M5zrMUrYv3Q7C1DHJUISEArueN25Zd1Vy+B/iby4t9fmFg66j6c8+jOk0OoVkMPujKhVjLcV4GjQRs96TA5iaqOCGRqIEO71DA2ScamA5PTgLsjhWSAoQsAoAvS1Sy7DR7jhlaRqs+UXk0oz8PBlUrBozIHVLKUY92PGM5eVAdbarQDGJ3QR815rdVXtcUemrR2ZUmbV9rhjem9YzNpIUXe2XOIB+ESfZDA/oLrt5dDt0YvVHBIyH/Ys46bnEyS4+UZR7IuOEJJjHaYDRi4a9EnYKBxWB0R4G5NmMlPGcl2YkoRfdEd3xAVv+RZ+plL01T/ACoo6kOHpkqWl7F6yYCpUAOFuPM6QD0Mp3ZJ92CNcF2QCdvmmCKrHMExL25Z5fFoou/A7UWOrK4oYXVDUwANkAxhy1y19E755bE+m1xFcHNuw9ocNHCR0VSA+GK725BymFB4sQvbXk4MLxydB9Dl7pgsyu9o1WN8dN7ecSPUSEUs9gZwJu/FXEXaEcfQjgj5RM7j2HZW07u2YJkul7jxLjl6NDR5LpdFBRpT9+Tk+oTcr3n04HLF6meIvhQyE7CoAw2vsvvKZY7InNp4HceiotgrouJ6aLJUyUjwL8THFjhBaYI4QufnBwe1nT12Ka3I2p1ZVWC5M4uQGM3BQhSFCEglQh7BdecQSFMkNAEjkorcxoQcnhEF3BZt3U4x4ismpR0qc+ZPB2Nx3x0WZbrbJmtVoKofcp3QXlcm+57IxUeyOdEQgMwS5bjpxxCV9wIW3Tf7Mkb2z7IZD9hpeUA0RuDQPQIsEWLuxV6KNSoPzuJPUOP0PsrZcoTHJ6vtLXDabid4VLWSyCEmybzE0TwRaLMj+2rIYEfIRqoAX3TsB1OaI5UlzZc3P8w6bxKAOAC5vxVaWjQiDlqOaZNoOMAFtsWi7J2IRq3E7AfKY8kd4ni9x5UuA1oA0GQSg2ie9vW7xPkishSwCUdphu5EOQa/2zIIzzyTRQ2UKBYGpUY2lDXPdBn4RALi7yAOW9eiiDtmoHj1Fipg5n0S2ohjGsbo1oaOgEZrp4RUYqK9DkJz3ycn6hAejgU1BShIJUAEirIG8jJVJYZfuzHkX9rey/fUBWpQK1NpxCYFSmCXa7ngHI7xkd0ZOqjmbZs6OW2CR82p1p+i8TRoqQXSfxS4HTDqdtKUZM59soEz/Z1C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2296" name="AutoShape 11" descr="data:image/jpeg;base64,/9j/4AAQSkZJRgABAQAAAQABAAD/2wCEAAkGBxQTEhUUExQUFBQVFRgUFRcVFBQUFRQVFRQXFxUUFBUYHCggGBolHBQUITEiJSkrLi4uFx8zODMsNygtLisBCgoKDg0OGhAQGiwkICQsLCwsLCwsLCwsLCwsLCwsLCwsLCwsLCwsLCwsLCwsLCwsLCwsLCwsLCwsLCwsLCwsLP/AABEIALcBEwMBEQACEQEDEQH/xAAbAAACAwEBAQAAAAAAAAAAAAAEBQECAwAGB//EAEIQAAEDAgMFBgQDBQUJAQAAAAEAAhEDBBIhMQVBUWFxBhMigZGhMrHB0UJSchRikuHwI4LC0vEHFRYzQ1OTorJj/8QAGgEAAgMBAQAAAAAAAAAAAAAAAQIAAwUGBP/EADIRAAICAQMCBQIGAQQDAAAAAAABAgMRBBIhBTEiMkFRcRNhM0JSgZHBFBUjNKEkYnL/2gAMAwEAAhEDEQA/AMrG+lZZrj21uVANDSnWMJciYBbmqCRiAdBnP7qyF8oPgSenhYuT1FmQ5gLdCMuXJXualyjz7WuCHiEYsVonv4TYFyCu8euivjLaVSW4yqsAblzXl1DzLJ6dOsRwed2k7VeKR7oI8rf5lBMtwYbOaQ3+8ft9F0/SvwP3OV6u/wDf/YMxrSxgys5CtlEd60uEtGZ4SBl7rza2zZS9r5PboKd90crgI2ntClVqgABpA+NsB08/zDkVy0228s6uEdscIDNd7HgP0PwuHwu5cjyPulCF3m1g0QdVGh0gL9pnTegTARSqc0GgDdt0ylTpOIPiILnE5S8thoHn7L0RscYYRRKpSluBLi+Bqs4YsJ4eLKPUtKrzyWbeMlboCm9juDxPRxwunyM+SHqFcoB26O7OIbjM8kGsBXIM3aEhAiMa99zRCA1b6d6JAateo4JkW3F4ikI2C99KbAMmrCgRMNsqkKBN614hggDWvOabAMgVW7TYF3ArrpHaJuPSbOvSHZqtosUj2GzbmUhaPqL5CRilLlkpWGIw7M3xaTSdo7NvJw1HmM/JW1S9Cu6HqOLqovVFHicgB1dXRiVNmQuDxT4SQM5eCp2szMESAdZjrkF4LJqTPfXU4oX3N/bEwWj1d91Q8MuSkUFvakSGNPMkn5kpGhsyK93bgf8ALpjo0D2Cuq1Fla2xlwU2aeux7pxywYVqIOTGegPzVj1lz/MItHSvylL3abS0tIBaRoqfqSb5Z6Y1xXZHizeCnUIOYJyd9DzTrlAYztNrNg4swMwDxGYQxgBjdbQa9QfODNlQbigTIQK5AUCNbt/eWbSNQ0R+phke7QmZWuWTfODqeJn5cTfSQhLgi5DdrW4c0zoR80rDAWdpblvcwTnGvkj3YyWDw9DaJAidMk+0RSJfeyjtDuMXXSmAORjUro4FbMDURA2WpuRBk17xDAclxdQFNpN2CrS+p8DXO/S0u+StjVJ9kVSuiu7N2bDuXf8ATI/UWt+ZlXx0dkvQ889ZUvUNtOx1Rx/tKjWjg0Fx9TAHuvQtA13Z5ZdQi/KejtuwNphGI1i6Mz3gE+QbAUdCQFqZMzu9jMdJaMJH5dPRem3SVzXHB5atbbB88mVrVLHYXaj34FYmoolXNxZ0GnvVsFJHqNnXUheYvYyLskjIB1HFpDm5EGR1CVPDHxuWB/TvA9odxHpxC1YeKO5GPZ4JOIPUcDKuSZS5AFW41G+FbKtuIsZrcgNuz6FJobVL3VCJeRULQCfwgDcNJWK1g3FNvsYXFWzAgUgebnPLvWUg2GYB2JoZRDWjm4795JklQPqL69o9nxVmE7wDPkg+RwJ11h3ypgUzdeSjgIpvWgp4sqnyA06xacJOW4/Qq1YZXyjSm+Dmg0MpZC6Vfmg0FBIuOaUYZ7Nl9L4vC1xEc8j9UX2AnhjaxIFBhOnib5Ne4D2CBMA3aDa5jC318woNBYPM7TuS8ZqILPONY9zyGtc7P8LSfkvSoNo8bmkw6hsi4dpRqfwEfNFVS9gfWj7hA7P3O+k4dS0fMp1p7H6CPVVL1NWdmq51DW9XD6SrY6KxlM9fVH1DKHZL89Tya2fcn6L0x6c/WR5Z9TX5YhbOzVEal7vMD5BXx6bXjnk8z6pb6JGo7PUODj1efonXTaV6MV9Tvfqg202bRZ8NJk8SMR9TKtWlrj2RTLV2y7sMNRXKtJcFLsbeWWJQwFsmklkGAeyrkvO4HpUwa0e1sz/Uq5o86YLtPZ2NsszcM28xvavHrKfqQz6nv0Oo+lNJ9mBbLu4WDJHRx5PR29eQqmgmjzIVbGTOsa8S3zH1WjoJ58Bn6+vCU0EPr5LUUTKc+BK+4OMBuZLhE9V6ZVr6bb9jzQs/3FgIvdks7wvq1i792n4QerjJ9AFzLR1UZvbhIBubq0aSBRB5ufUcSfNyRoZbmJ7m9oA+FrmcmvdHoZU5CKq1d7j4QSokFtkQ46o4AVcVMAB3lFJiyD9n7IxEPqDw6hvHrwC2dFoHLxT4Rja7qCh4K+5pe7KjNgJH5d4/SeHJPqunteKvsV6XqSeI2d/cUVKDmnQ+kLMlBrujVhYpdmZVahCTaWb8D7srUmlUB3PB9Wj/ACpZIMJZY0uLgYQxugJPqZPzVY4ruASiHIBdCG6KEZ7fsm0GypOGsOaeoqOC1KPKjG1HEmHU26r1OWDzKLYBVdmV6ox4yeOUuTFyuj3KZlCVbgqyVKbADkQEhQhZLgOTiVMEyXaq5FkWaByXaPuMQ6NRkh3IxjZknQfyVVmEuS2tNvgT7dszTqB4ya/2dv8AXX1WFqoJSyjotHNuOGEbNuF4We0a4lWwoyqGCDzRps2WJgth9SDiBXN+TIXYV1qSUkcdbY08E7N2bVquBYCBveR4QN+e/ok1dtUa2pss0lVrtU4LsFXn7PTPdVnOdUzOI42Bw3YIdGQ65z0XNRUTrE3gTP2HQe4lty4DXxNa73kJXgLyC3WxrZgzr1XH91tNo9CD80M4IvuB4KbfgqF36gJ9R9lAgz3Rqf5KEbwDEucYaCSeAVtdcpvEUUWWRgsyGuztl4fE+Cdw1A68StzR9OUHvs7mDrepOa2VvgakrWXCwY5yhCtSmHZEAjmJVcq4y7osjZOLymC/7rpTmwero9JXnloqe6iela67GHILwANhoDRwAhZ/UaEq016Gj029ysab7g7reNFis2zOrSRChbesyhAYf9ibgilVpH8Lw8csbYI/9PdaWi5TMrXLDQ5q3AC0IVOTM2V21C5zpMr3qGEZ8p5eTpQUeSOXBRWpFZyICYUIcoQlQJxQIXaq5dyyJMqYA5GvdSeSrzgtxkZ7OZhCztRY28GjRWksldrUBVpuZvObTwcND/XEryyhvjg9kJ7JZPNWLiDByIMEcCNVmSi08GrGW5ZHlJ+SrYxejTNQ4WiSfQDeSdwVWM9h8qPIxttjUGHE4mq7mIpg8h+LzWtHX2KpVr0Ml6GuVrs9/QJr3bug3AZAeS8cpyfdntjBLsjzG2LyQ4ODXDSHAH5pEy6MTwd9jaSabi0cJke+ati0+4k012I2S6pWqtpviCcyJBAAkn2XqpojZJRR5L9TKqDkP6vZ8fhefMfZe+XSv0szodY/Wi9LYLB8by7pl901fSlnxsSzq8n5EHU7VjB4RHzPVaNdEK1wjMtvst8zKkL0nnZCDAmXCgSCoQ5AhwKo1FSsrcfsX6e11WKX3K0iuSaw8M7GLUllGNcEoBRi+gECwfbE2YG0cf4qvi/u/gHpn/eKZSlHsxHGLlloGe7xEawR7jITxyK3em6qLjsk+Tn+qaOSsdkI8HLY7GKcgQ6ESHQoQ4hQh0KBOQYCwalbGSLAIB7EIgDJz8/ZUNcHoi+QsPyWbOPJpRlwVdVQhAMpijaVvDhUGhMO67j56eQXk11WMSR7en3OScGHbPpOqZNE8TuA4k7lm4yafYYV7mlRAptMucQCQJc87hyHJMkkL5ma1LrC2AMyd5zJUZMC/aNw6DnHRLkiXJ5m8flHNFFgjvCmiJJ8B/Zi2jFUP6R83fT1W70yrvM5/q13atfuPgVsGKQXIgOxIkM3FQVjyh2dxUm1O8iWh0Fs6iY1WHZ1dwtdbh2eDar6SpVKxS7rIhW2u2TGfDJCJCYQIcAoQzqiDO5c51HTfTnvXZnS9N1P1IbH3RuwArNNQHu6cAoDo9VSZhpMb+VjW+gARZEsgv7CxrTzMnmYiShFuMsokoqScX2FwZ/pvXQabqkJLbPg5zV9JnDxV8kOC1ITjNZi8mTOEoPElgjCmFRxCJCIUASgE5QhMpSEqYDklEGWEhkugKhvET0JZkE92QvHJpvg9sFJLkxLUI8EYQLcOY5p3j0O4+sLzXeJM9ND2STQsdtQ0m9zTEvJgYZLnnpqsjGDcfieTa0tu5mrXcDWIyEyKQOue93y05oEcs8I1tKrXnENNJP04KMYW7QrNfULGGQ3U/ZIMuwn2i8NyBlMkBsUNpmo4NaJJMBeiutyeEee6xQW5nsadkKbA0Z4RHXifVdRRBQgonI3zdk3JmLleUHNKgCxKJCihGe4sDFCmOLGe4C4jUy/8iT/APY7PTr/AMeP/wAnhi3NdrDyo4ya5ZYNTELYUCEhqhCHskQqrqlbBwZbTa6pqa9DGx8LvFuXK3Uuqbizr6bo2wUkHgtqOaI1I+ap9T0IdOBdE6DVRoilgHuT8U6BKTItquza4bsj5/6IfA+4xfV8QHHL6j7LT6Xc43bc8MyerUKdLljlGzV0jOYiS8IJkZnCYUnCpkJEKMhbCqmyxLg4hMhGQnANLJma8NsvCe6mPiDKkLP3cmjt4McAR3MG1IrdsJY4NPiIMdVHFuLJGaUkJsbLVmKQ6s8eJ/5QfwNPDid/osdrBuZ3djK22Y+r/a3BLKWobJD6nDL8Lff5oBbS4RhtK+nwMhjBkA3LJQKAWswNMb0OA5Et09xdmrYIqm+D0WwLMMbjPxOHoD91v6HTbY72c51DVOctiY0e5aBmMyenFZiAiAnCoQ4hQDPWWTjhb+VrGHzDBC4bUfjy+f7O2o/Bj8HlCF20PKvg4uXmfyXamAcFCF1CFIUCZXNAuEjUCeoGoWb1KmLr3+qNTpV0lbs9GW7PHFV/S0u9oHzXPdmdJk9S2qIUAA3WfSdOPVVssQDeO16FKNgWNfqensraZbbItejK74765L7DIBdi3k4jsQAmFJDEMhwc8KIjKgJmAmVW1yOnwVToQhEg9piFiTscjchBIpWeq4oZsHdUVsYZK5SIZWV2zgo3vIttbJrHOq1TiwuPds1Azye7jyG7XgsO6GJtHRUT3VRYr2zt1zyc/wCuaqwWrjuYdl7L9pe95nuqRgnQOdE4Qf63IuOCKSZO2bsB2Fg3wFIR3PCC5KKyyllszMOqZn8v3+y3tJ09LxT/AIOc1nUm241/yOGuWrgx855ZcuhTASga52gJ6AlVzvrreJSwPCiyazGOSe7IywkHoVP8ip/mRHRavyv+CI6pvrV/qQv0p/pf8EFNvj7oDrn7M9bYvHctE5nCPLwj7rh73m+XydnTxTH4PJk5ldvDmK+EcZPiTX3ZLU+BS8IEJRIQgEIsWgvE6LO6nLbVj3NPpEM3t+yOtdn/ALPWqR8Dw3ByjFI6Zhc8zpmGUKmaXJDrgpGNEXVQkLBJeV+7aZCsh3TFl2Y6o1Q9oc0yD/UHmuwqnGcVKJxF1cq5OMkaBWlOCZQwHJ0KAIKJCFCEIgJhQgzFVYzgbanwZOqIqAjmYuKsiiuUirUzFR57tRipvJzwuAI4aQR6hY+oj/uNm9o5r6SXsKdi7JqXlQNzDJ8btzRxPPgF5m8Hp8yyz1m39qU6FIW9ABrWiMvcniSl5YyR5XZVbFWBOeongY3c/utDp7Ub459eDO6inLTyaeMHowF0hyuCYRIQ4qEZejte3peGpUYx+sOxAwdDI6LmerwnK/heh1HR8LT/ALhA2/anWvS83t+oWW65+xqZ+5du2bXQV6H/AJWD/EjssXoDw+pqzaFA6VKR6VWfdDE/v/2TwfY3IBjLpB+spM5YcHQDz/hT/VsXq/5K3TW+6X8HdwPy+32TrU2r8zFempfeKINIfk/9Sn/zL/1sT/Do/Qge4YIybHkQvf03WXT1CjKTweDqWjqhQ5xjzkGhdKc4bWuThOk5rxdQgp0t+x7unWuNyS9S226wcW4DMZ5LmWdUi9o8AA+qUODZ9UFKx4gVQaylwWADez/ey+q99Okc4kFzx+6CPCOZ9N6eJXJ54QA2q2hUIpuL6cwZifbevXpdTKmXfg8Wt0cb4/cfU6gcAWmQdF0tc1NbkcrZVKEnFlwrSolAhUhEhCOQZOhTISpqDiPVVO6tcNlqosaykVp3BVf00OpsJpPzzSSiMp8hVQAhVxjgtzkya2Cg+Rux15dNDQH/AAk56cNBllvzXh1mYxyjQ0GJzwzz20+0HdtwUQKbBuaI/o81kpZZs5wuTypqPrOy03n7c0/EUK8yHOzbXBhPA/6ptPbtti/uUamvdTJfYeQuw+5x3YlQBxaoEFutmUqhl9NrjpJGccJCqnp67HmSLa9TdWsRkDHs/b/9ofxP/wAyr/wqP0l66hqF+YoezVufwH/yP+6V6Cj2GXU9QvX/AKMqnZS3O546PP1lD/T6Rv8AVb/c97ZMwsptH4YA6BmS46xYtfydVXJutN+x8+d2PpSSKlUZk5YOP6V1cenQcU8s5t9Xti2sIn/hQbrisPT6IPpkf1Df6xP9KO/4YqD4buqP4vo8JH0pe/8A0PHrL9Yhuy9kVabw59zUqtAIwEviToTLyMs9yt0+gVM9+SjV9T+tXsSwOgFo5MokjJU3Qc4OKL6LPpzUvYW1LstPiaR9eYXLW0TrbUkddVfC1bovJrZ3EmAVS0XJ5C2nMSgWJDajQaG43aatG4/vH6ICZ5wIbqs+6qGkxxA1e/cxvLi46AdTuKZYzlh4ii20+7pNFGiwSYaG6l5/eO8nPVDKZEuMsEFB9sAS4OBPiYNGzwcdTu0Xs02rlQ/dHh1eijqI+zGFC5a8S0yPcciF0lN0LYpxZy91E6XiaNcSeU4w8zwVwhKfEVk5eGzqVMe3J7q+mXz+xYUz0WfZ1acuIrBo1dIguZybIdSG8yvFZqrbPNI99ekqr8sURkqMno2gttErsFyuDi+U+Q0tkiErQeQvuiIVTaLkmjR45JEixsX16Qd4SAQdyeVcZRxIrjbKEk4vkS1OzrXOc4y5s+FpMgAb+fHNc1c4xm1DsdVQpSrW/ua/7tDcohedyL8YNRbCIQi8PIsllMvC7Sie+uMvscVfDZbKP3OhXZKSQgEtCYB0KEIKhCFAHpGjJscP8B/kuCs/Ffyd3X+Gvg8+RmV3VfkXwcPPzv5JATikgIELAKMhICXI2CYQyHANe2gqNiYI0P3HBefU6dXx+56NLqpUSyuwq/ZqlIEkSBvbn5xqsS7Q2V890dBp9fVa8Zwx7sah38PPwN+PruaOvy8l4Mcmlu4Dtp4qnhaMLfzHQdBqegSsi4Ba2G3pYaYzOpObnOO88TyUbBHl5YNY2/cg1Kpmu4Z//m0/hHPifLTWZwuAvlilzal1Uhn/AC2HxvPwiBkBxPJMlxyRmXdlj4DieBGRI6Jo2yg8xeCq6qM1iXI5olCd05+ZkrprgvDFIKFQBIPgq+6CYmAKveoBwDG/RIeorUGPzIg8Rkf5p6NbdS8J8Hkv0NN3LXJ1C2hw0j0WtV1KFiw+GZNnTZ1vK5Q/baAgSErva9SxUJrsVfZN0UWoYHp0KdrbMDRIO8D1KezVuNbFq0albFHCkA1YJ0D7iy7ZvSMYzpU9UERgjtSus6dJvTxOS6jHGokQF7jwYLQmASiQ4KAIKhDiFCHoGj5D/wCCPouCs/Efyd1X+GvgSFd1V5F8HEWed/JACcQsFCEhRhJCVomSwS4HyRCiYrRwbOXHL1TTmlF7uxIRbkku4ypObRYKTQABnlxJlx/rkuQtkpTbR2tEZKC3dyjq4IHE/LeVUy0zvXsptxmC7QDUydAOaVjRWRPe0H1IY0xiMvfwG88+QUQXx2Mto7Sp0aYo0smjLnzJO8kpxV9zzNLaWKoSTlkAOEJsCOXI0btJJgdGn+8UcEYPVv1MAyB1r1HAGwY3ibaLuPoNteLylgcyrKXuQNtr9zOY4H6HcroXSjwVTpUg+ndtfoYPA6+XFeuFqkeWdUomF+2S1p44vQfzQ1D8KQ2mXLYuv64Aic5heM9iXqDXzgGxPAIDGIE5DVTBGL3jM9V0/TP+Ojluqf8AIZC0DOJToRnSoQtCOQEwpkhMIN8BXceA5N6D6j6rgZPxP5O7j5F8f0JYzK7yvyL4OGs87+Tk4hMKEJhRhJDUCF8KQY5RIjfAVZUoGM9G/UrK6lqML6S/c2Ol6XdL6sv2KXRDvNYeToMmD3RpkgTIK5meJ/8AdH1UHz6A22dqNZTDWnxuPoN5UwTssnirq7L3Q3PcOnE9VYlgrcshNHZ/h4HjzQ3ck2e4BVqupnC7L5HonSTK3mL5JF7zU2h3EOu1MA3GTq6OAbiveqAye3t7hebB6c8jS2uVW4hGVGpKDQMhBbKGA5B9oVngSXEwIzO7grct9xYpLsJ7Fxe0VKh8PxDy0QwNkvSqOcw1T8JJwDkN/wA/ZBkTGHZ2oH0atZ2uIsBPBoGQ8yT6J2sCSeQBpnPjmup0MdtEUcnr57r5MtC9h4snQigEhEhKgCYUCSAhLswx7obsOTR1Ho9oXAy8z+f7O7j5f2/oVHU9Su8r8iOFs87OVmRCQpkB0IBJChCyhMl6NPEQOKpvsVdbkXael22KCDLp+4aDLyXJzm5y3Puzsa61XFRXZAJEnMwN/IJSwyq3BG7w+/VAiR5zam1iTl/IBRDI8td3rqj9c9FalgrlPPA12TYwJOqSUhoxHtG1yVTZaYbR2U17YOnuDxBTxk4iyimjxO0rN9F0OzafhduP2K9cWpLKPFYpRYJ3yO0RSLd6htDuJ71DaTcerpXS82D1buRhb3qRodMa220EuAjiyvAfLP7KJAbB9ovx+AHN5joNS7yAJRYEZXbA/DRp5DJjem884AnyQY33I29dNYzu2DwsbAA5CABxKi5YPuDXje6oUrYENqEA1ACYFR8F5k8yV6IR32KJVOWyDkw1rAAutjHbFL2OMm8ybKvTIQhEhwCJCQFAEgKELBLLysaPmQxpnTqfcB30XBS837/2d4vL+wvdqV3lfkXwcLZ5n8nJxDlAEqEJUITKhAuyZqfJYvVrXxX+7/o3uj1J5s/gmrwA8R9OpWIboJUI3mfuoEQbWv4BA35KBPK31yAIGqeKyxJywgTZNLEZO9WTKoHsLGjkFQXoa4YCGA5MkA5Bby3DmkOAIO4hFNrsTCfc8weyge+G1RTxGGh7SRJ3Ygcty91ElPiTwZ+prlX4orIZdf7OLln/AFaR642/Qr2rSt9mZ71ij3TMR/s/uf8AuUP4qn+RK9JNDLWxY2uNhg50zhPA6eR3K67pyfMDz0dSa4mv3Fla1qU/iaQOOo9RksyzTTj3RrVaquzyyJpXJC8rietSyP8AZF8Ax0nMnKdIAn6pcDZyabPuw99R5PwNDW83OzPoAP4kcE9OCKN2Wve5urQADrBcTJHOG+6GAp+hrsAGq99RwEUocMR8OPUFxOeUT1hRR5C2khLcuqXVWdwOZ3a6DipnaK+eD1VtaODBvgb1oaTqjre2zsZms6YrPFVwyj2karoarY2RzF5OctqnVLbNYZ0KwrOwokJhQhICBC0IT8rGh5kHNOvI/wCGFwT82fud2vL+wC4ZrvK/Ivg4WzzP5OTlZIChCQFCHQoQ4BB8LLIotvCD+/axkakaxnn1XJau76trkdno9O6aVD+QR1THOEwPxHeeQG4LznqwJdrXmHIZ8vuiTB5W+ud5zKKXIrZhsXZBu31G4i0NYTiH5yYY0zuMGei0NLp/qNmZrNT9JL7mezmljsLhBBgjgRkQvNZFptM9VUk4po9TY1FS0XpjHFOW5KMi2FDAxmWohB69tIQJkO2Vt80h3daX09GuzLqfX8zfcc9F7dNq3F7WZ+q0cZpyj3HzCHAObBaRIIzBG4ghau7POTH2tcNCBjVomYbtAQab4Yy+xjU2ZRf8TB1b4T7Ly26Wua7Hqq1dkPUVdo9mNoMYWElhnWJDsspA4fIrF1Gn+mzd0uq+quRNRJayQYkl3XcPkF5j2JhtrVLaQxavJeemjfYD1StByFbJpF+L+0c1jyA5oiHBu/kczmkb4GSPV2dq2PC0Bu5VsPYYdzGiTBAe4t5EK/T6mdEsxZVfRC6O2SFrmwYXXafURuhuRyOp08qJ7JHBquyecuGIkIhAhcUTqksmtr+C2uPiXyjam7Xo1cLnk7n8oK5d5V5F8HCWed/LOanKyygSUCGjKeU7l4dTr4Uvb3ZoaTp07/E+EUfcsaCZlY1+tst4zg39N02mnnGWef2ntuCI0lePb7Gj2RD9sNcI0MblHFkwI767cACfxSQeMEgoKJXKWBbZWdS5qYKfVzj8LBxd9t69lGndjwjwanURrjln0fZOzKdvTwM6ucdXO/MftuXRU1KuOEcxfc7Zbmeb7U2WCsKgGVQZ/qbkfUR7rJ6hTie9eptdMu3Q2+qKWdVZcka6Y0o1EgUzZtRAdEl6gTN71CAVzBQwQAD3tya97RwDnAZ5nIKxWSS4K3CLeWj0q6/1OJyWaUQZLByhMhlpcAZEBwOoIkehXntqUkeim5xYx2x2TpXmCpjNIhoa7C0EOaNMtxGk8IyWDZXiTRv12Paeff2GeaxDnFtux0NOIF72RlhAGRiASY6JI1bmWSvwjEdnqtvUES+jMB+9oJyDxuPPRV3UuPJdp71Ph9z1VGlDV5C/JpKhES+nvStB5F91a5TGi9ug1UqbPt6nj12lV1fHddgMBdYpZOTaORBghQBcFV2LwssrzuXyRTd/8j5rg13O7/KZld/X5F8HBWeeXycnEJCgTahSxHPQLwa3VqmOF3NDQ6KV8stcIJfnloOC5uUnJ5Z1cYRisIXVrekT4gJ9PkkD8AV5sa1OZptPWT9U6m12Fcc9zzm0tnNa6aAgxm0ucWnkJOR9kynnuFx29ge2ovvMFFrSwUicb3D4AfwxvOuXJevT6d2y47Hh1mrhTHnue12Xs5lBmCmMtST8TjxcVv1UxrjhI5i66dst0g0BWlIDt2y72i4DNw8Teo3eYkea82qr+pWz1aO36VqZ4+1fC5ySOpTyhmypwVbHRfvUg6Z3fKDZKGsoTJk96ITAoYIeiXZnCNllAEhQhemMwg3hDR7nsLOtFMcgsK6Lc2btUvAjCveTHBPXXgSdhe4rtNJzd8fIg/RV3wbiy2ia3oGHwhY5sE1ThElKFID2jtZjQ2DrkpIeMcmlC9xtgRzUxwBrAtpsOYOoPtuW1pOpxhBQmYer6W52OcGXAWrDWUyWdxmT0N8X5SQ1XKyL7M8zrku6ILgjPOx/BK2t6+TCkfl8nBcH7HeehJXeQklBZfocHOEnN4T7nYUVdW3hSQJU2RWXFmlCjiK82r1kaY+7Z69FoZXyy+ENGUg0LmrJynJykdPXBQiow7IEr3IGgSlyWRTeUW1DMlp0kRP80g3YWXWyKoHhrNPVpHuCmTQMsQ1Kr6L8NSJOhBlpT7c9gOR6bstXljxA+OZGpJaJnjoPZbnSnmEl7M5zrMUrYv3Q7C1DHJUISEArueN25Zd1Vy+B/iby4t9fmFg66j6c8+jOk0OoVkMPujKhVjLcV4GjQRs96TA5iaqOCGRqIEO71DA2ScamA5PTgLsjhWSAoQsAoAvS1Sy7DR7jhlaRqs+UXk0oz8PBlUrBozIHVLKUY92PGM5eVAdbarQDGJ3QR815rdVXtcUemrR2ZUmbV9rhjem9YzNpIUXe2XOIB+ESfZDA/oLrt5dDt0YvVHBIyH/Ys46bnEyS4+UZR7IuOEJJjHaYDRi4a9EnYKBxWB0R4G5NmMlPGcl2YkoRfdEd3xAVv+RZ+plL01T/ACoo6kOHpkqWl7F6yYCpUAOFuPM6QD0Mp3ZJ92CNcF2QCdvmmCKrHMExL25Z5fFoou/A7UWOrK4oYXVDUwANkAxhy1y19E755bE+m1xFcHNuw9ocNHCR0VSA+GK725BymFB4sQvbXk4MLxydB9Dl7pgsyu9o1WN8dN7ecSPUSEUs9gZwJu/FXEXaEcfQjgj5RM7j2HZW07u2YJkul7jxLjl6NDR5LpdFBRpT9+Tk+oTcr3n04HLF6meIvhQyE7CoAw2vsvvKZY7InNp4HceiotgrouJ6aLJUyUjwL8THFjhBaYI4QufnBwe1nT12Ka3I2p1ZVWC5M4uQGM3BQhSFCEglQh7BdecQSFMkNAEjkorcxoQcnhEF3BZt3U4x4ismpR0qc+ZPB2Nx3x0WZbrbJmtVoKofcp3QXlcm+57IxUeyOdEQgMwS5bjpxxCV9wIW3Tf7Mkb2z7IZD9hpeUA0RuDQPQIsEWLuxV6KNSoPzuJPUOP0PsrZcoTHJ6vtLXDabid4VLWSyCEmybzE0TwRaLMj+2rIYEfIRqoAX3TsB1OaI5UlzZc3P8w6bxKAOAC5vxVaWjQiDlqOaZNoOMAFtsWi7J2IRq3E7AfKY8kd4ni9x5UuA1oA0GQSg2ie9vW7xPkishSwCUdphu5EOQa/2zIIzzyTRQ2UKBYGpUY2lDXPdBn4RALi7yAOW9eiiDtmoHj1Fipg5n0S2ohjGsbo1oaOgEZrp4RUYqK9DkJz3ycn6hAejgU1BShIJUAEirIG8jJVJYZfuzHkX9rey/fUBWpQK1NpxCYFSmCXa7ngHI7xkd0ZOqjmbZs6OW2CR82p1p+i8TRoqQXSfxS4HTDqdtKUZM59soEz/Z1C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pic>
        <p:nvPicPr>
          <p:cNvPr id="12297" name="Picture 13" descr="http://www.aleteia.org/image/pt/article/a-doutrina-social-da-igreja-ja-faz-parte-do-seu-dna-catolico-5780175576891392/doctrina-social_pt/top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928934"/>
            <a:ext cx="3786187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aixaDeTexto 1"/>
          <p:cNvSpPr txBox="1">
            <a:spLocks noChangeArrowheads="1"/>
          </p:cNvSpPr>
          <p:nvPr/>
        </p:nvSpPr>
        <p:spPr bwMode="auto">
          <a:xfrm>
            <a:off x="357158" y="714356"/>
            <a:ext cx="814393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t-BR" sz="3200" dirty="0"/>
              <a:t>Mas para quê Papa e bispos produzem documentos e ensino social</a:t>
            </a:r>
            <a:r>
              <a:rPr lang="pt-BR" sz="3200" dirty="0" smtClean="0"/>
              <a:t>?</a:t>
            </a:r>
          </a:p>
          <a:p>
            <a:pPr algn="just"/>
            <a:endParaRPr lang="pt-BR" sz="3200" dirty="0" smtClean="0"/>
          </a:p>
          <a:p>
            <a:pPr algn="just"/>
            <a:endParaRPr lang="pt-BR" sz="3200" dirty="0"/>
          </a:p>
          <a:p>
            <a:pPr algn="just"/>
            <a:r>
              <a:rPr lang="pt-BR" sz="3200" dirty="0"/>
              <a:t>Por que insistem em esclarecer e exortar os seus fiéis?</a:t>
            </a:r>
          </a:p>
        </p:txBody>
      </p:sp>
      <p:pic>
        <p:nvPicPr>
          <p:cNvPr id="22530" name="Picture 2" descr="http://thumbs.dreamstime.com/x/points-d-interrogation-colors-23476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071942"/>
            <a:ext cx="6500858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42844" y="14285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pt-BR" dirty="0" smtClean="0"/>
              <a:t>Acima de tudo, é porque acreditam que formamos um </a:t>
            </a:r>
            <a:r>
              <a:rPr lang="pt-BR" b="1" u="sng" dirty="0" smtClean="0"/>
              <a:t>Povo de Deus</a:t>
            </a:r>
            <a:r>
              <a:rPr lang="pt-BR" dirty="0" smtClean="0"/>
              <a:t>, somos caminheiros neste mundo, sofrendo as amarguras da injustiça e de várias formas de opressão.</a:t>
            </a:r>
            <a:endParaRPr lang="pt-BR" dirty="0"/>
          </a:p>
        </p:txBody>
      </p:sp>
      <p:sp>
        <p:nvSpPr>
          <p:cNvPr id="3" name="Retângulo 2"/>
          <p:cNvSpPr/>
          <p:nvPr/>
        </p:nvSpPr>
        <p:spPr>
          <a:xfrm>
            <a:off x="214282" y="250030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pt-BR" dirty="0" smtClean="0"/>
              <a:t>Somos cidadãos do Reino, mas também cidadãos  do mundo que, </a:t>
            </a:r>
            <a:r>
              <a:rPr lang="pt-BR" b="1" u="sng" dirty="0" smtClean="0"/>
              <a:t>convocados pelo Evangelho</a:t>
            </a:r>
            <a:r>
              <a:rPr lang="pt-BR" dirty="0" smtClean="0"/>
              <a:t>, temos a missão de colaborar na implementação de um projeto verdadeiramente possível de ser aplicado e vivenciado na construção de uma “nova terra”, vislumbrando um “novo céu”.</a:t>
            </a:r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357158" y="5286388"/>
            <a:ext cx="8572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b="1" i="1" dirty="0" smtClean="0"/>
              <a:t>O cristão consciente não se julga simplesmente um </a:t>
            </a:r>
            <a:r>
              <a:rPr lang="pt-BR" b="1" i="1" u="sng" dirty="0" smtClean="0"/>
              <a:t>turista diante da vida</a:t>
            </a:r>
            <a:r>
              <a:rPr lang="pt-BR" b="1" i="1" dirty="0" smtClean="0"/>
              <a:t>, que os desafios da realidade não passam além de sua janela e por isso busca fundamentação e procura entender</a:t>
            </a:r>
            <a:r>
              <a:rPr lang="pt-BR" b="1" i="1" u="sng" dirty="0" smtClean="0"/>
              <a:t>, através da análise</a:t>
            </a:r>
            <a:r>
              <a:rPr lang="pt-BR" b="1" i="1" dirty="0" smtClean="0"/>
              <a:t>, como pode e deve ser sua participação em todo este contexto.</a:t>
            </a:r>
            <a:endParaRPr lang="pt-BR" b="1" i="1" dirty="0"/>
          </a:p>
        </p:txBody>
      </p:sp>
      <p:pic>
        <p:nvPicPr>
          <p:cNvPr id="5" name="Picture 7" descr="https://encrypted-tbn3.gstatic.com/images?q=tbn:ANd9GcThJ3FTuvBXsy1fkUxejlQHyUDcGJ4Yu7zhRRME4rkigEtFv9t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57166"/>
            <a:ext cx="392909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1152</TotalTime>
  <Words>2619</Words>
  <Application>Microsoft Office PowerPoint</Application>
  <PresentationFormat>Apresentação na tela (4:3)</PresentationFormat>
  <Paragraphs>161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37</vt:i4>
      </vt:variant>
    </vt:vector>
  </HeadingPairs>
  <TitlesOfParts>
    <vt:vector size="38" baseType="lpstr">
      <vt:lpstr>Tema do Office</vt:lpstr>
      <vt:lpstr>ENSINO (DOUTRINA) SOCIAL DA IGREJA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Momento Novo</vt:lpstr>
      <vt:lpstr>Slide 18</vt:lpstr>
      <vt:lpstr>Slide 19</vt:lpstr>
      <vt:lpstr>Slide 20</vt:lpstr>
      <vt:lpstr>Slide 21</vt:lpstr>
      <vt:lpstr>O QUE É DSI ?</vt:lpstr>
      <vt:lpstr>O QUE PRETENDE A DSI ?</vt:lpstr>
      <vt:lpstr>QUAL A SITUAÇÃO DA DSI ?</vt:lpstr>
      <vt:lpstr>Razões da irrelevância</vt:lpstr>
      <vt:lpstr>Razões da aceitação</vt:lpstr>
      <vt:lpstr>FUNDAMENTOS OU FONTES DA DSI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Edon</dc:creator>
  <cp:lastModifiedBy>Edon</cp:lastModifiedBy>
  <cp:revision>82</cp:revision>
  <dcterms:created xsi:type="dcterms:W3CDTF">2015-07-20T19:00:17Z</dcterms:created>
  <dcterms:modified xsi:type="dcterms:W3CDTF">2015-08-03T13:12:12Z</dcterms:modified>
</cp:coreProperties>
</file>